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3.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4.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heme/theme5.xml" ContentType="application/vnd.openxmlformats-officedocument.theme+xml"/>
  <Override PartName="/ppt/tags/tag3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2.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8" r:id="rId6"/>
    <p:sldMasterId id="2147484264" r:id="rId7"/>
    <p:sldMasterId id="2147484310" r:id="rId8"/>
    <p:sldMasterId id="2147484333" r:id="rId9"/>
  </p:sldMasterIdLst>
  <p:notesMasterIdLst>
    <p:notesMasterId r:id="rId36"/>
  </p:notesMasterIdLst>
  <p:sldIdLst>
    <p:sldId id="394" r:id="rId10"/>
    <p:sldId id="396" r:id="rId11"/>
    <p:sldId id="397" r:id="rId12"/>
    <p:sldId id="398" r:id="rId13"/>
    <p:sldId id="388" r:id="rId14"/>
    <p:sldId id="392" r:id="rId15"/>
    <p:sldId id="274" r:id="rId16"/>
    <p:sldId id="278" r:id="rId17"/>
    <p:sldId id="383" r:id="rId18"/>
    <p:sldId id="384" r:id="rId19"/>
    <p:sldId id="280" r:id="rId20"/>
    <p:sldId id="348" r:id="rId21"/>
    <p:sldId id="389" r:id="rId22"/>
    <p:sldId id="390" r:id="rId23"/>
    <p:sldId id="391" r:id="rId24"/>
    <p:sldId id="352" r:id="rId25"/>
    <p:sldId id="283" r:id="rId26"/>
    <p:sldId id="355" r:id="rId27"/>
    <p:sldId id="385" r:id="rId28"/>
    <p:sldId id="369" r:id="rId29"/>
    <p:sldId id="387" r:id="rId30"/>
    <p:sldId id="382" r:id="rId31"/>
    <p:sldId id="333" r:id="rId32"/>
    <p:sldId id="393" r:id="rId33"/>
    <p:sldId id="395" r:id="rId34"/>
    <p:sldId id="30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C"/>
    <a:srgbClr val="021939"/>
    <a:srgbClr val="011C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79" autoAdjust="0"/>
    <p:restoredTop sz="72353" autoAdjust="0"/>
  </p:normalViewPr>
  <p:slideViewPr>
    <p:cSldViewPr snapToGrid="0">
      <p:cViewPr varScale="1">
        <p:scale>
          <a:sx n="85" d="100"/>
          <a:sy n="85" d="100"/>
        </p:scale>
        <p:origin x="642" y="7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7" Type="http://schemas.openxmlformats.org/officeDocument/2006/relationships/slideMaster" Target="slideMasters/slideMaster2.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D76D95-F672-4612-B82B-6C09B10D2309}" type="datetimeFigureOut">
              <a:rPr lang="en-US" smtClean="0"/>
              <a:t>3/9/2016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CF8C5F-1B6F-4E8A-8238-8CBA26BAF1BA}" type="slidenum">
              <a:rPr lang="en-US" smtClean="0"/>
              <a:t>‹#›</a:t>
            </a:fld>
            <a:endParaRPr lang="en-US"/>
          </a:p>
        </p:txBody>
      </p:sp>
    </p:spTree>
    <p:extLst>
      <p:ext uri="{BB962C8B-B14F-4D97-AF65-F5344CB8AC3E}">
        <p14:creationId xmlns:p14="http://schemas.microsoft.com/office/powerpoint/2010/main" val="2051688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tx1"/>
                </a:solidFill>
                <a:latin typeface="Segoe UI" panose="020B0502040204020203" pitchFamily="34" charset="0"/>
                <a:ea typeface="+mn-ea"/>
                <a:cs typeface="Segoe UI" panose="020B0502040204020203" pitchFamily="34" charset="0"/>
              </a:rPr>
              <a:t>Slide goal:</a:t>
            </a:r>
          </a:p>
          <a:p>
            <a:pPr marL="0" marR="0" indent="0" algn="l" defTabSz="914377"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Provide a real-world example of a customer developing an IoT solution</a:t>
            </a:r>
          </a:p>
          <a:p>
            <a:pPr marL="0" marR="0" indent="0" algn="l" defTabSz="914377"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Segoe UI" panose="020B0502040204020203" pitchFamily="34" charset="0"/>
              <a:ea typeface="+mn-ea"/>
              <a:cs typeface="Segoe UI" panose="020B0502040204020203" pitchFamily="34" charset="0"/>
            </a:endParaRPr>
          </a:p>
          <a:p>
            <a:pPr marL="0" marR="0" indent="0" algn="l" defTabSz="914377"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tx1"/>
                </a:solidFill>
                <a:latin typeface="Segoe UI" panose="020B0502040204020203" pitchFamily="34" charset="0"/>
                <a:ea typeface="+mn-ea"/>
                <a:cs typeface="Segoe UI" panose="020B0502040204020203" pitchFamily="34" charset="0"/>
              </a:rPr>
              <a:t>Key points: </a:t>
            </a:r>
          </a:p>
          <a:p>
            <a:pPr marL="171450" marR="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Rockwell Automation is an industrial automation company from Milwaukee, WI </a:t>
            </a:r>
          </a:p>
          <a:p>
            <a:pPr marL="171450" marR="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Developed a solution that enables petroleum industry customers to monitor their expensive capital assets and provide near-real-time insight into the operation of machinery (often in remote, isolated regions)</a:t>
            </a:r>
          </a:p>
          <a:p>
            <a:pPr marL="171450" marR="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This allows customers to reduce downtime and maintenance of assets, increasing productivity</a:t>
            </a:r>
          </a:p>
          <a:p>
            <a:pPr marL="171450" marR="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From this original solution, Rockwell was able to expand their asset monitoring and management capabilities by incorporating big-data analytics tools from Microsoft Azure, allowing them to analyze massive amounts of raw telemetry data and manage complex data interactions across multiple systems</a:t>
            </a:r>
          </a:p>
          <a:p>
            <a:pPr marL="628650" marR="0" lvl="1"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This provides their customers with advanced analytics that provide actionable information to inform their business decision-making</a:t>
            </a:r>
          </a:p>
          <a:p>
            <a:pPr marL="0" marR="0" indent="0" algn="l" defTabSz="914377"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Segoe UI" panose="020B0502040204020203" pitchFamily="34" charset="0"/>
              <a:ea typeface="+mn-ea"/>
              <a:cs typeface="Segoe UI" panose="020B0502040204020203" pitchFamily="34" charset="0"/>
            </a:endParaRPr>
          </a:p>
          <a:p>
            <a:pPr marL="0" marR="0" indent="0" algn="l" defTabSz="914377"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tx1"/>
                </a:solidFill>
                <a:latin typeface="Segoe UI" panose="020B0502040204020203" pitchFamily="34" charset="0"/>
                <a:ea typeface="+mn-ea"/>
                <a:cs typeface="Segoe UI" panose="020B0502040204020203" pitchFamily="34" charset="0"/>
              </a:rPr>
              <a:t>Presenter guidance:</a:t>
            </a:r>
          </a:p>
          <a:p>
            <a:pPr marL="171450" marR="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Unless your audience is very IT-savvy, keep the information at a high-level</a:t>
            </a:r>
          </a:p>
          <a:p>
            <a:pPr marL="628650" marR="0" lvl="1"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Potentially frame this as:</a:t>
            </a:r>
          </a:p>
          <a:p>
            <a:pPr marL="1085850" marR="0" lvl="2"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baseline="0" dirty="0">
                <a:solidFill>
                  <a:schemeClr val="tx1"/>
                </a:solidFill>
                <a:latin typeface="Segoe UI" panose="020B0502040204020203" pitchFamily="34" charset="0"/>
                <a:ea typeface="+mn-ea"/>
                <a:cs typeface="Segoe UI" panose="020B0502040204020203" pitchFamily="34" charset="0"/>
              </a:rPr>
              <a:t>Problem: </a:t>
            </a: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For petroleum industry customers, managing and operating their machinery and other assets is a constant challenge. These machines are expensive, remote, and often hard to get to. Unexpected downtime and increased maintenance of assets for Rockwell’s petroleum industry customers was impacting their productivity and increasing costs over time</a:t>
            </a:r>
          </a:p>
          <a:p>
            <a:pPr marL="1085850" marR="0" lvl="2"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baseline="0" dirty="0">
                <a:solidFill>
                  <a:schemeClr val="tx1"/>
                </a:solidFill>
                <a:latin typeface="Segoe UI" panose="020B0502040204020203" pitchFamily="34" charset="0"/>
                <a:ea typeface="+mn-ea"/>
                <a:cs typeface="Segoe UI" panose="020B0502040204020203" pitchFamily="34" charset="0"/>
              </a:rPr>
              <a:t>Solution: </a:t>
            </a: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Rockwell develop an IoT solution that provided remote asset monitoring and management capabilities</a:t>
            </a:r>
          </a:p>
          <a:p>
            <a:pPr marL="1085850" marR="0" lvl="2"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baseline="0" dirty="0">
                <a:solidFill>
                  <a:schemeClr val="tx1"/>
                </a:solidFill>
                <a:latin typeface="Segoe UI" panose="020B0502040204020203" pitchFamily="34" charset="0"/>
                <a:ea typeface="+mn-ea"/>
                <a:cs typeface="Segoe UI" panose="020B0502040204020203" pitchFamily="34" charset="0"/>
              </a:rPr>
              <a:t>Customer impact: </a:t>
            </a: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Rockwell’s customers were able to reduce downtime and maintenance of assets, increasing productivity</a:t>
            </a:r>
          </a:p>
          <a:p>
            <a:pPr marL="1085850" marR="0" lvl="2"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baseline="0" dirty="0">
                <a:solidFill>
                  <a:schemeClr val="tx1"/>
                </a:solidFill>
                <a:latin typeface="Segoe UI" panose="020B0502040204020203" pitchFamily="34" charset="0"/>
                <a:ea typeface="+mn-ea"/>
                <a:cs typeface="Segoe UI" panose="020B0502040204020203" pitchFamily="34" charset="0"/>
              </a:rPr>
              <a:t>Partner outlook: </a:t>
            </a: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Rockwell was able to expand their asset monitoring and management capabilities by incorporating big-data tools from Microsoft Azure, allowing them with massive amounts of data and manage complex interactions across customers – enabling them to provide their customers with new and improved services </a:t>
            </a:r>
          </a:p>
          <a:p>
            <a:pPr marL="171450" marR="0" lvl="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For customers who want more information, use the “Watch Video” button in the bottom left-hand corner to show them the video case study</a:t>
            </a:r>
            <a:endParaRPr lang="en-US" sz="1200" b="1" i="0" u="none" strike="noStrike" kern="1200" baseline="0" dirty="0">
              <a:solidFill>
                <a:schemeClr val="tx1"/>
              </a:solidFill>
              <a:latin typeface="Segoe UI" panose="020B0502040204020203" pitchFamily="34" charset="0"/>
              <a:ea typeface="+mn-ea"/>
              <a:cs typeface="Segoe UI" panose="020B0502040204020203" pitchFamily="34" charset="0"/>
            </a:endParaRPr>
          </a:p>
          <a:p>
            <a:pPr marL="0" marR="0" indent="0" algn="l" defTabSz="914377"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Segoe UI" panose="020B0502040204020203" pitchFamily="34" charset="0"/>
              <a:ea typeface="+mn-ea"/>
              <a:cs typeface="Segoe UI" panose="020B0502040204020203" pitchFamily="34" charset="0"/>
            </a:endParaRPr>
          </a:p>
          <a:p>
            <a:pPr marL="0" marR="0" indent="0" algn="l" defTabSz="914377"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tx1"/>
                </a:solidFill>
                <a:latin typeface="Segoe UI" panose="020B0502040204020203" pitchFamily="34" charset="0"/>
                <a:ea typeface="+mn-ea"/>
                <a:cs typeface="Segoe UI" panose="020B0502040204020203" pitchFamily="34" charset="0"/>
              </a:rPr>
              <a:t>Talk track:</a:t>
            </a:r>
            <a:endParaRPr lang="en-US" baseline="0" dirty="0">
              <a:latin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latin typeface="Segoe UI" panose="020B0502040204020203" pitchFamily="34" charset="0"/>
              </a:rPr>
              <a:t>An industrial automation company based out of Milwaukee, Wisconsin, Rockwell Automation is using IoT to help customers transform their operations within the petroleum industry. Their solution monitors expensive capital assets, and provides a near-real-time view of the operation of machinery in remote, isolated regions. Because Rockwell is now able to remote monitor assets worldwide, they are able to reduce costly downtime and maintenance of assets, and increase productivity. As a result of Rockwell’s end-to-end approach, customers are changing the way they manage their entire oil and gas supply chain.</a:t>
            </a:r>
            <a:endParaRPr lang="en-US" dirty="0">
              <a:latin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latin typeface="Segoe UI" panose="020B0502040204020203" pitchFamily="34" charset="0"/>
              </a:rPr>
              <a:t>And Rockwell didn’t stop there. They soon expanded on the asset monitoring and management capabilities of their solution to include a broad data strategy that incorporates big-data analytics tools, including Azure HDInsight and Azure Data Factory, to allow them to manage complex data interactions across multiple systems and analyze massive amounts of raw telemetry data. For customers, this advanced analytics feature brings actionable, predictive information that facilitates and informs business decision-making.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latin typeface="Segoe UI" panose="020B0502040204020203"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latin typeface="Segoe UI" panose="020B0502040204020203" pitchFamily="34" charset="0"/>
              </a:rPr>
              <a:t>Harnessing the potential of the data collected from the ocean floor to the gas pump on the corner, Rockwell Automation is using IoT to light up traditional pump, transport and metering equipment with cloud-connected sensors, and is providing customers with new forms of insight and value that even they didn’t expect at the time of developing the solution. It’s all about capturing new data streams, and turning that data into insights and action.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latin typeface="Segoe UI" panose="020B0502040204020203" pitchFamily="34" charset="0"/>
              </a:rPr>
              <a:t>&lt;Click&gt;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21E1D4D5-A866-40F0-AE0D-FBE9EED345D6}" type="slidenum">
              <a:rPr lang="en-US" smtClean="0">
                <a:latin typeface="Segoe UI" panose="020B0502040204020203" pitchFamily="34" charset="0"/>
              </a:rPr>
              <a:t>3</a:t>
            </a:fld>
            <a:endParaRPr lang="en-US">
              <a:latin typeface="Segoe UI" panose="020B0502040204020203" pitchFamily="34" charset="0"/>
            </a:endParaRPr>
          </a:p>
        </p:txBody>
      </p:sp>
    </p:spTree>
    <p:extLst>
      <p:ext uri="{BB962C8B-B14F-4D97-AF65-F5344CB8AC3E}">
        <p14:creationId xmlns:p14="http://schemas.microsoft.com/office/powerpoint/2010/main" val="1527869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800" dirty="0"/>
              <a:t>ASA</a:t>
            </a:r>
            <a:r>
              <a:rPr lang="en-US" sz="1800" baseline="0" dirty="0"/>
              <a:t> can not only handle millions of events per second but it can also correlate across multiple independent streams of data simultaneously. This high speed event processing allows for the real time detection of anomalies or escalations based on threshold breaches or alarm settings as the data is ingested. The architecture is simple and easily scalable to an enterprise ready solution. </a:t>
            </a:r>
            <a:endParaRPr lang="en-US" sz="1800" dirty="0"/>
          </a:p>
          <a:p>
            <a:endParaRPr lang="en-US" sz="1800" dirty="0"/>
          </a:p>
          <a:p>
            <a:r>
              <a:rPr lang="en-US" sz="1800" b="1" dirty="0"/>
              <a:t>Azure Stream Analytics:</a:t>
            </a:r>
          </a:p>
          <a:p>
            <a:pPr marL="171450" indent="-171450">
              <a:buFontTx/>
              <a:buChar char="-"/>
            </a:pPr>
            <a:r>
              <a:rPr lang="en-US" sz="1800" b="0" baseline="0" dirty="0"/>
              <a:t>Real time analytics</a:t>
            </a:r>
          </a:p>
          <a:p>
            <a:pPr marL="171450" indent="-171450">
              <a:buFontTx/>
              <a:buChar char="-"/>
            </a:pPr>
            <a:r>
              <a:rPr lang="en-US" sz="1800" b="0" baseline="0" dirty="0"/>
              <a:t>Millions of events per second</a:t>
            </a:r>
          </a:p>
          <a:p>
            <a:pPr marL="171450" indent="-171450">
              <a:buFontTx/>
              <a:buChar char="-"/>
            </a:pPr>
            <a:r>
              <a:rPr lang="en-US" sz="1800" b="0" baseline="0" dirty="0"/>
              <a:t>Low latency, high </a:t>
            </a:r>
            <a:r>
              <a:rPr lang="en-US" sz="1800" b="0" baseline="0" dirty="0" err="1"/>
              <a:t>througput</a:t>
            </a:r>
            <a:endParaRPr lang="en-US" sz="1800" b="0"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 9:02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8219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3/9/2016 9:02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461173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 Ready 15</a:t>
            </a:r>
            <a:endParaRPr lang="en-US" dirty="0">
              <a:solidFill>
                <a:prstClr val="black"/>
              </a:solidFill>
            </a:endParaRPr>
          </a:p>
        </p:txBody>
      </p:sp>
      <p:sp>
        <p:nvSpPr>
          <p:cNvPr id="6" name="Date Placeholder 5"/>
          <p:cNvSpPr>
            <a:spLocks noGrp="1"/>
          </p:cNvSpPr>
          <p:nvPr>
            <p:ph type="dt" idx="12"/>
          </p:nvPr>
        </p:nvSpPr>
        <p:spPr/>
        <p:txBody>
          <a:bodyPr/>
          <a:lstStyle/>
          <a:p>
            <a:fld id="{E3A145C3-F74D-4BE2-904C-7125AA1DDED1}" type="datetime1">
              <a:rPr lang="en-US" smtClean="0">
                <a:solidFill>
                  <a:prstClr val="black"/>
                </a:solidFill>
              </a:rPr>
              <a:pPr/>
              <a:t>3/9/2016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913917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solidFill>
                  <a:prstClr val="black"/>
                </a:solidFill>
              </a:rPr>
              <a:pPr/>
              <a:t>3/9/2016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529667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800" dirty="0"/>
              <a:t>Utilize the</a:t>
            </a:r>
            <a:r>
              <a:rPr lang="en-US" sz="1800" baseline="0" dirty="0"/>
              <a:t> simple ASA rule based interface within the Azure Management Portal to create, manage and control rules. </a:t>
            </a:r>
            <a:endParaRPr lang="en-US" sz="1800" dirty="0"/>
          </a:p>
          <a:p>
            <a:endParaRPr lang="en-US" sz="1800" dirty="0"/>
          </a:p>
          <a:p>
            <a:r>
              <a:rPr lang="en-US" sz="1800" b="1" dirty="0"/>
              <a:t>Azure Stream Analytics:</a:t>
            </a:r>
          </a:p>
          <a:p>
            <a:pPr marL="171450" indent="-171450">
              <a:buFontTx/>
              <a:buChar char="-"/>
            </a:pPr>
            <a:r>
              <a:rPr lang="en-US" sz="1800" b="0" baseline="0" dirty="0"/>
              <a:t>Simple interface for rule development and management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 9:02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9297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err="1"/>
              <a:t>PowerBI</a:t>
            </a:r>
            <a:r>
              <a:rPr lang="en-US" baseline="0" dirty="0"/>
              <a:t> – Data Visualization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AE8CF-25C5-47D8-B770-9703DC946C2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 9:02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4301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800" b="0" baseline="0" dirty="0" err="1"/>
              <a:t>PowerBI</a:t>
            </a:r>
            <a:r>
              <a:rPr lang="en-US" sz="1800" b="0" baseline="0" dirty="0"/>
              <a:t> is a cloud based (with desktop capabilities) dashboard and analytics tool. Quickly develop deep-dive dashboards for a 360-degree view of important business metrics. Data can be easily called and analyzed within a dashboard, drilled down deeper and even queried with native language search functions for ad-hoc requests or simple dashboard development. Integrate simply to other line of business by pushing feeds or embedding assets within other applications. </a:t>
            </a:r>
          </a:p>
          <a:p>
            <a:endParaRPr lang="en-US" sz="1800" b="0" baseline="0" dirty="0"/>
          </a:p>
          <a:p>
            <a:r>
              <a:rPr lang="en-US" sz="1800" b="1" baseline="0" dirty="0" err="1"/>
              <a:t>PowerBI</a:t>
            </a:r>
            <a:endParaRPr lang="en-US" sz="1800" b="0" baseline="0" dirty="0"/>
          </a:p>
          <a:p>
            <a:pPr marL="285750" indent="-285750">
              <a:buFontTx/>
              <a:buChar char="-"/>
            </a:pPr>
            <a:r>
              <a:rPr lang="en-US" sz="1800" b="0" baseline="0" dirty="0"/>
              <a:t>Cloud based analytics</a:t>
            </a:r>
          </a:p>
          <a:p>
            <a:pPr marL="285750" indent="-285750">
              <a:buFontTx/>
              <a:buChar char="-"/>
            </a:pPr>
            <a:r>
              <a:rPr lang="en-US" sz="1800" b="0" baseline="0" dirty="0"/>
              <a:t>Preconfigured dashboards</a:t>
            </a:r>
          </a:p>
          <a:p>
            <a:pPr marL="285750" indent="-285750">
              <a:buFontTx/>
              <a:buChar char="-"/>
            </a:pPr>
            <a:r>
              <a:rPr lang="en-US" sz="1800" b="0" baseline="0" dirty="0"/>
              <a:t>Easily view KPI’s </a:t>
            </a:r>
          </a:p>
          <a:p>
            <a:pPr marL="285750" indent="-285750">
              <a:buFontTx/>
              <a:buChar char="-"/>
            </a:pPr>
            <a:r>
              <a:rPr lang="en-US" sz="1800" b="0" baseline="0" dirty="0"/>
              <a:t>Native language queries </a:t>
            </a:r>
          </a:p>
          <a:p>
            <a:pPr marL="285750" indent="-285750">
              <a:buFontTx/>
              <a:buChar char="-"/>
            </a:pPr>
            <a:r>
              <a:rPr lang="en-US" sz="1800" b="0" baseline="0" dirty="0"/>
              <a:t>Integrate/embed in existing or proprietary systems</a:t>
            </a:r>
            <a:endParaRPr lang="en-US" sz="1800" b="1"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 9:02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433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a:p>
            <a:r>
              <a:rPr lang="en-US" b="1" dirty="0"/>
              <a:t>1. The</a:t>
            </a:r>
            <a:r>
              <a:rPr lang="en-US" b="1" baseline="0" dirty="0"/>
              <a:t> Power BI service, sometimes referred to as </a:t>
            </a:r>
            <a:r>
              <a:rPr lang="en-US" b="1" dirty="0"/>
              <a:t>powerbi.com,</a:t>
            </a:r>
            <a:r>
              <a:rPr lang="en-US" b="1" baseline="0" dirty="0"/>
              <a:t> </a:t>
            </a:r>
            <a:r>
              <a:rPr lang="en-US" dirty="0"/>
              <a:t>is what allows</a:t>
            </a:r>
            <a:r>
              <a:rPr lang="en-US" baseline="0" dirty="0"/>
              <a:t> you to</a:t>
            </a:r>
            <a:r>
              <a:rPr lang="en-US" dirty="0"/>
              <a:t>: </a:t>
            </a:r>
          </a:p>
          <a:p>
            <a:pPr marL="628650" lvl="1" indent="-171450">
              <a:buFont typeface="Arial" panose="020B0604020202020204" pitchFamily="34" charset="0"/>
              <a:buChar char="•"/>
            </a:pPr>
            <a:r>
              <a:rPr lang="en-US" baseline="0" dirty="0"/>
              <a:t>Create beautiful visualizations to tell compelling data stories </a:t>
            </a:r>
          </a:p>
          <a:p>
            <a:pPr marL="628650" lvl="1" indent="-171450">
              <a:buFont typeface="Arial" panose="020B0604020202020204" pitchFamily="34" charset="0"/>
              <a:buChar char="•"/>
            </a:pPr>
            <a:r>
              <a:rPr lang="en-US" baseline="0" dirty="0"/>
              <a:t>Build rich, live dashboards that turn BI into business insights</a:t>
            </a:r>
          </a:p>
          <a:p>
            <a:pPr marL="628650" lvl="1" indent="-171450">
              <a:buFont typeface="Arial" panose="020B0604020202020204" pitchFamily="34" charset="0"/>
              <a:buChar char="•"/>
            </a:pPr>
            <a:r>
              <a:rPr lang="en-US" dirty="0"/>
              <a:t>Create reports</a:t>
            </a:r>
            <a:r>
              <a:rPr lang="en-US" baseline="0" dirty="0"/>
              <a:t> &amp; datasets from which you can create visualizations and dashboards</a:t>
            </a:r>
          </a:p>
          <a:p>
            <a:pPr marL="628650" lvl="1" indent="-171450">
              <a:buFont typeface="Arial" panose="020B0604020202020204" pitchFamily="34" charset="0"/>
              <a:buChar char="•"/>
            </a:pPr>
            <a:r>
              <a:rPr lang="en-US" baseline="0" dirty="0"/>
              <a:t>Enjoy the benefits of up-to-date data with real-time, automatic and scheduled refreshes</a:t>
            </a:r>
          </a:p>
          <a:p>
            <a:pPr marL="628650" lvl="1" indent="-171450">
              <a:buFont typeface="Arial" panose="020B0604020202020204" pitchFamily="34" charset="0"/>
              <a:buChar char="•"/>
            </a:pPr>
            <a:r>
              <a:rPr lang="en-US" baseline="0" dirty="0"/>
              <a:t>Share dashboards easily with other people in your organization</a:t>
            </a:r>
          </a:p>
          <a:p>
            <a:pPr marL="628650" lvl="1" indent="-171450">
              <a:buFont typeface="Arial" panose="020B0604020202020204" pitchFamily="34" charset="0"/>
              <a:buChar char="•"/>
            </a:pPr>
            <a:r>
              <a:rPr lang="en-US" baseline="0" dirty="0"/>
              <a:t>Ask questions of data in plain English with Natural Language Query</a:t>
            </a:r>
          </a:p>
          <a:p>
            <a:pPr marL="628650" lvl="1" indent="-171450">
              <a:buFont typeface="Arial" panose="020B0604020202020204" pitchFamily="34" charset="0"/>
              <a:buChar char="•"/>
            </a:pPr>
            <a:r>
              <a:rPr lang="en-US" baseline="0" dirty="0"/>
              <a:t>Stay connected to your data all the time with mobile applications</a:t>
            </a:r>
          </a:p>
          <a:p>
            <a:pPr marL="457200" lvl="1" indent="0">
              <a:buFont typeface="Arial" panose="020B0604020202020204" pitchFamily="34" charset="0"/>
              <a:buNone/>
            </a:pPr>
            <a:endParaRPr lang="en-US" baseline="0" dirty="0"/>
          </a:p>
          <a:p>
            <a:pPr marL="0" indent="0">
              <a:buFont typeface="+mj-lt"/>
              <a:buNone/>
            </a:pPr>
            <a:r>
              <a:rPr lang="en-US" b="1" baseline="0" dirty="0"/>
              <a:t>2. </a:t>
            </a:r>
            <a:r>
              <a:rPr lang="en-US" b="0" baseline="0" dirty="0"/>
              <a:t>Power BI </a:t>
            </a:r>
            <a:r>
              <a:rPr lang="en-US" b="1" baseline="0" dirty="0"/>
              <a:t>connects to a variety of data sources. </a:t>
            </a:r>
            <a:r>
              <a:rPr lang="en-US" baseline="0" dirty="0"/>
              <a:t>These range across both cloud and on-premises sources, and include:</a:t>
            </a:r>
          </a:p>
          <a:p>
            <a:pPr marL="628650" lvl="1" indent="-171450">
              <a:buFont typeface="Arial" panose="020B0604020202020204" pitchFamily="34" charset="0"/>
              <a:buChar char="•"/>
            </a:pPr>
            <a:r>
              <a:rPr lang="en-US" baseline="0" dirty="0"/>
              <a:t>A variety of </a:t>
            </a:r>
            <a:r>
              <a:rPr lang="en-US" b="1" baseline="0" dirty="0"/>
              <a:t>popular SaaS solutions</a:t>
            </a:r>
            <a:r>
              <a:rPr lang="en-US" baseline="0" dirty="0"/>
              <a:t>, such as </a:t>
            </a:r>
            <a:r>
              <a:rPr lang="en-US" baseline="0" dirty="0" err="1"/>
              <a:t>Marketo</a:t>
            </a:r>
            <a:r>
              <a:rPr lang="en-US" baseline="0" dirty="0"/>
              <a:t>, Salesforce, GitHub, Dynamics CRM, </a:t>
            </a:r>
            <a:r>
              <a:rPr lang="en-US" baseline="0" dirty="0" err="1"/>
              <a:t>Zendesk</a:t>
            </a:r>
            <a:r>
              <a:rPr lang="en-US" baseline="0" dirty="0"/>
              <a:t>, and several others</a:t>
            </a:r>
            <a:endParaRPr lang="en-US" b="0" baseline="0" dirty="0"/>
          </a:p>
          <a:p>
            <a:pPr marL="628650" lvl="1" indent="-171450">
              <a:buFont typeface="Arial" panose="020B0604020202020204" pitchFamily="34" charset="0"/>
              <a:buChar char="•"/>
            </a:pPr>
            <a:r>
              <a:rPr lang="en-US" b="1" baseline="0" dirty="0"/>
              <a:t>On-premises databases </a:t>
            </a:r>
            <a:r>
              <a:rPr lang="en-US" baseline="0" dirty="0"/>
              <a:t>– Power BI offers live connectivity to SQL Server Analysis Services, which we’ll cover in more detail later. And using a gateway solution, Power BI can connect to other database solutions. </a:t>
            </a:r>
          </a:p>
          <a:p>
            <a:pPr marL="628650" lvl="1" indent="-171450">
              <a:buFont typeface="Arial" panose="020B0604020202020204" pitchFamily="34" charset="0"/>
              <a:buChar char="•"/>
            </a:pPr>
            <a:r>
              <a:rPr lang="en-US" b="1" baseline="0" dirty="0"/>
              <a:t>Custom data sources </a:t>
            </a:r>
            <a:r>
              <a:rPr lang="en-US" baseline="0" dirty="0"/>
              <a:t>– </a:t>
            </a:r>
            <a:r>
              <a:rPr lang="en-US" b="0" baseline="0" dirty="0"/>
              <a:t>Power BI can connect to any data source you need it to thanks to its extensibility via REST APIs. This includes both proprietary corporate data sources, as well as external data services. For example, if you are a SaaS solution provider, you can work with Microsoft to connect your solution to Power BI.</a:t>
            </a:r>
            <a:endParaRPr lang="en-US" baseline="0" dirty="0"/>
          </a:p>
          <a:p>
            <a:pPr marL="628650" lvl="1" indent="-171450">
              <a:buFont typeface="Arial" panose="020B0604020202020204" pitchFamily="34" charset="0"/>
              <a:buChar char="•"/>
            </a:pPr>
            <a:r>
              <a:rPr lang="en-US" b="1" baseline="0" dirty="0"/>
              <a:t>Other Azure services</a:t>
            </a:r>
            <a:r>
              <a:rPr lang="en-US" baseline="0" dirty="0"/>
              <a:t> – Power BI integrates tightly with SQL Azure and Stream Analytics, and will be integrating closely with more Azure services over time</a:t>
            </a:r>
          </a:p>
          <a:p>
            <a:pPr marL="628650" lvl="1" indent="-171450">
              <a:buFont typeface="Arial" panose="020B0604020202020204" pitchFamily="34" charset="0"/>
              <a:buChar char="•"/>
            </a:pPr>
            <a:r>
              <a:rPr lang="en-US" b="1" baseline="0" dirty="0"/>
              <a:t>Power BI Desktop and Excel files </a:t>
            </a:r>
            <a:r>
              <a:rPr lang="en-US" baseline="0" dirty="0"/>
              <a:t>– Excel workbooks can be directly connected to Power BI.com, or may be used with Power BI Desktop. Power BI Desktop is a companion application to the Power BI service – it is a desktop tool that supports data analysis and reporting. Like Excel files, Power BI Desktop files may be uploaded to the Power BI service. </a:t>
            </a:r>
          </a:p>
          <a:p>
            <a:pPr marL="0" lvl="0" indent="0">
              <a:buFont typeface="Arial" panose="020B0604020202020204" pitchFamily="34" charset="0"/>
              <a:buNone/>
            </a:pPr>
            <a:endParaRPr lang="en-US" baseline="0"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4780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Device</a:t>
            </a:r>
            <a:r>
              <a:rPr lang="en-US" sz="1800" kern="1200" baseline="0" dirty="0">
                <a:solidFill>
                  <a:schemeClr val="tx1"/>
                </a:solidFill>
                <a:effectLst/>
                <a:latin typeface="+mn-lt"/>
                <a:ea typeface="+mn-ea"/>
                <a:cs typeface="+mn-cs"/>
              </a:rPr>
              <a:t> data can be enriched by adding external data. Content packs are easily available within the </a:t>
            </a:r>
            <a:r>
              <a:rPr lang="en-US" sz="1800" kern="1200" baseline="0" dirty="0" err="1">
                <a:solidFill>
                  <a:schemeClr val="tx1"/>
                </a:solidFill>
                <a:effectLst/>
                <a:latin typeface="+mn-lt"/>
                <a:ea typeface="+mn-ea"/>
                <a:cs typeface="+mn-cs"/>
              </a:rPr>
              <a:t>PowerBI</a:t>
            </a:r>
            <a:r>
              <a:rPr lang="en-US" sz="1800" kern="1200" baseline="0" dirty="0">
                <a:solidFill>
                  <a:schemeClr val="tx1"/>
                </a:solidFill>
                <a:effectLst/>
                <a:latin typeface="+mn-lt"/>
                <a:ea typeface="+mn-ea"/>
                <a:cs typeface="+mn-cs"/>
              </a:rPr>
              <a:t> portal to add external information such as weather or traffic to name a few. Also integrate existing/proprietary/on-</a:t>
            </a:r>
            <a:r>
              <a:rPr lang="en-US" sz="1800" kern="1200" baseline="0" dirty="0" err="1">
                <a:solidFill>
                  <a:schemeClr val="tx1"/>
                </a:solidFill>
                <a:effectLst/>
                <a:latin typeface="+mn-lt"/>
                <a:ea typeface="+mn-ea"/>
                <a:cs typeface="+mn-cs"/>
              </a:rPr>
              <a:t>prem</a:t>
            </a:r>
            <a:r>
              <a:rPr lang="en-US" sz="1800" kern="1200" baseline="0" dirty="0">
                <a:solidFill>
                  <a:schemeClr val="tx1"/>
                </a:solidFill>
                <a:effectLst/>
                <a:latin typeface="+mn-lt"/>
                <a:ea typeface="+mn-ea"/>
                <a:cs typeface="+mn-cs"/>
              </a:rPr>
              <a:t> data from other business flows such as CRM or ERP. This allows the user to create very powerful overviews of the business and pull all data sources together for forecasting and business analysis. </a:t>
            </a:r>
            <a:endParaRPr lang="en-US" sz="1800" kern="1200" dirty="0">
              <a:solidFill>
                <a:schemeClr val="tx1"/>
              </a:solidFill>
              <a:effectLst/>
              <a:latin typeface="+mn-lt"/>
              <a:ea typeface="+mn-ea"/>
              <a:cs typeface="+mn-cs"/>
            </a:endParaRPr>
          </a:p>
          <a:p>
            <a:endParaRPr lang="en-US" sz="1800" b="0" baseline="0" dirty="0"/>
          </a:p>
          <a:p>
            <a:r>
              <a:rPr lang="en-US" sz="1800" b="1" baseline="0" dirty="0"/>
              <a:t>External Data Integration</a:t>
            </a:r>
            <a:endParaRPr lang="en-US" sz="1800" b="0" baseline="0" dirty="0"/>
          </a:p>
          <a:p>
            <a:pPr marL="285750" indent="-285750">
              <a:buFontTx/>
              <a:buChar char="-"/>
            </a:pPr>
            <a:r>
              <a:rPr lang="en-US" sz="1800" b="0" baseline="0" dirty="0"/>
              <a:t>Integrate external data sets</a:t>
            </a:r>
          </a:p>
          <a:p>
            <a:pPr marL="285750" indent="-285750">
              <a:buFontTx/>
              <a:buChar char="-"/>
            </a:pPr>
            <a:r>
              <a:rPr lang="en-US" sz="1800" b="0" baseline="0" dirty="0"/>
              <a:t>Add other internal information flows – CRM/ERP</a:t>
            </a:r>
          </a:p>
          <a:p>
            <a:pPr marL="285750" indent="-285750">
              <a:buFontTx/>
              <a:buChar char="-"/>
            </a:pPr>
            <a:r>
              <a:rPr lang="en-US" sz="1800" b="0" baseline="0" dirty="0"/>
              <a:t>Global view of performance/health across business</a:t>
            </a:r>
            <a:endParaRPr lang="en-US" sz="1800" b="1"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 9:02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347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CF8C5F-1B6F-4E8A-8238-8CBA26BAF1B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5486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ThyssenKrupp Elevator - a leading global provider of elevators - has 1.1 million machines operating in 150 countries, 49,000 employees, and reported sales of EUR €6.2 billion (US $8.4 billion) in 2013. With installations in iconic buildings worldwide, ThyssenKrupp wanted to further improve its competitive advantage by increasing elevator reliability and uptime.</a:t>
            </a:r>
          </a:p>
          <a:p>
            <a:endParaRPr lang="en-US" dirty="0"/>
          </a:p>
          <a:p>
            <a:r>
              <a:rPr lang="en-US" dirty="0"/>
              <a:t>With help from Microsoft partner CGI, TKE created an intelligent, cloud-based solution based on Microsoft Azure Intelligent Systems Services, Power BI for Office 365, and Microsoft Azure Machine Learning that automatically collects, analyzes, and visualizes data from thousands of sensors and systems to enable real-time, actionable insight into current performance as well as predictive maintenance. And with Power BI connected to Microsoft Azure ISS, field techs using mobile apps and control center analysts working with a cloud-based dashboard can access and visualize the same data simultaneously for collaborative trouble-shooting.</a:t>
            </a:r>
          </a:p>
          <a:p>
            <a:endParaRPr lang="en-US" dirty="0"/>
          </a:p>
          <a:p>
            <a:r>
              <a:rPr lang="en-US" dirty="0"/>
              <a:t>Increases reliability and reduces costs  through predictive maintenance and rapid, remote diagnostic capabilities</a:t>
            </a:r>
          </a:p>
          <a:p>
            <a:r>
              <a:rPr lang="en-US" dirty="0"/>
              <a:t>Rich, real-time data visualization</a:t>
            </a:r>
          </a:p>
          <a:p>
            <a:r>
              <a:rPr lang="en-US" dirty="0"/>
              <a:t>Data continually feeds into dynamic predictive models</a:t>
            </a:r>
          </a:p>
          <a:p>
            <a:r>
              <a:rPr lang="en-US" dirty="0"/>
              <a:t>Two-way flow of data enables diagnostics mode and remote elevator commands</a:t>
            </a:r>
          </a:p>
          <a:p>
            <a:r>
              <a:rPr lang="en-US" dirty="0"/>
              <a:t> </a:t>
            </a:r>
          </a:p>
          <a:p>
            <a:r>
              <a:rPr lang="en-US" dirty="0"/>
              <a:t>*Please click the hyperlink on the company name in the slide to view customer content. If the name is not hyperlinked, no additional materials are available. </a:t>
            </a:r>
          </a:p>
          <a:p>
            <a:endParaRPr lang="en-US" dirty="0"/>
          </a:p>
          <a:p>
            <a:r>
              <a:rPr lang="en-US" dirty="0"/>
              <a:t>Microsoft Azure</a:t>
            </a:r>
          </a:p>
          <a:p>
            <a:r>
              <a:rPr lang="en-US" baseline="0" dirty="0"/>
              <a:t>Azure Machine Learning</a:t>
            </a:r>
          </a:p>
          <a:p>
            <a:r>
              <a:rPr lang="en-US" baseline="0" dirty="0"/>
              <a:t>Power BI for Office 365</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758BABA-CB4E-47D7-8069-5C01B9418E8B}" type="slidenum">
              <a:rPr lang="en-US" smtClean="0"/>
              <a:t>4</a:t>
            </a:fld>
            <a:endParaRPr lang="en-US"/>
          </a:p>
        </p:txBody>
      </p:sp>
    </p:spTree>
    <p:extLst>
      <p:ext uri="{BB962C8B-B14F-4D97-AF65-F5344CB8AC3E}">
        <p14:creationId xmlns:p14="http://schemas.microsoft.com/office/powerpoint/2010/main" val="315241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This architecture diagram shows the individual Microsoft products and services that are utilized. </a:t>
            </a:r>
          </a:p>
          <a:p>
            <a:pPr marL="0" indent="0">
              <a:buFont typeface="Arial" panose="020B0604020202020204" pitchFamily="34" charset="0"/>
              <a:buNone/>
            </a:pPr>
            <a:endParaRPr lang="en-US" baseline="0" dirty="0"/>
          </a:p>
          <a:p>
            <a:pPr marL="171450" indent="-171450">
              <a:buFontTx/>
              <a:buChar char="-"/>
            </a:pPr>
            <a:r>
              <a:rPr lang="en-US" baseline="0" dirty="0"/>
              <a:t>Provision simulated devices with a C# device emulator running .Net. Create agents for Linux, iOS, Android and other platforms with C and Java language support. </a:t>
            </a:r>
          </a:p>
          <a:p>
            <a:pPr marL="171450" indent="-171450">
              <a:buFontTx/>
              <a:buChar char="-"/>
            </a:pPr>
            <a:endParaRPr lang="en-US" baseline="0" dirty="0"/>
          </a:p>
          <a:p>
            <a:pPr marL="171450" indent="-171450">
              <a:buFontTx/>
              <a:buChar char="-"/>
            </a:pPr>
            <a:r>
              <a:rPr lang="en-US" baseline="0" dirty="0" err="1"/>
              <a:t>IoT</a:t>
            </a:r>
            <a:r>
              <a:rPr lang="en-US" baseline="0" dirty="0"/>
              <a:t> Hub manages the two way communication between cloud and device and creates a secure command and control channel. </a:t>
            </a:r>
          </a:p>
          <a:p>
            <a:pPr marL="171450" indent="-171450">
              <a:buFontTx/>
              <a:buChar char="-"/>
            </a:pPr>
            <a:endParaRPr lang="en-US" baseline="0" dirty="0"/>
          </a:p>
          <a:p>
            <a:pPr marL="171450" indent="-171450">
              <a:buFontTx/>
              <a:buChar char="-"/>
            </a:pPr>
            <a:r>
              <a:rPr lang="en-US" baseline="0" dirty="0"/>
              <a:t>Azure Stream Analytics creates and manages jobs to recognize threshold values or detect alarm triggers, sending this information where it needs to be escalated. </a:t>
            </a:r>
          </a:p>
          <a:p>
            <a:pPr marL="171450" indent="-171450">
              <a:buFontTx/>
              <a:buChar char="-"/>
            </a:pPr>
            <a:endParaRPr lang="en-US" baseline="0" dirty="0"/>
          </a:p>
          <a:p>
            <a:pPr marL="171450" indent="-171450">
              <a:buFontTx/>
              <a:buChar char="-"/>
            </a:pPr>
            <a:r>
              <a:rPr lang="en-US" baseline="0" dirty="0"/>
              <a:t>Event Hub is queried by a web job running an event processor host to determine </a:t>
            </a:r>
            <a:r>
              <a:rPr lang="en-US" i="1" baseline="0" dirty="0"/>
              <a:t>where</a:t>
            </a:r>
            <a:r>
              <a:rPr lang="en-US" i="0" baseline="0" dirty="0"/>
              <a:t> and alarm or alert needs to be pushed – such as sending an alert to dashboard for a human operator to take action. </a:t>
            </a:r>
          </a:p>
          <a:p>
            <a:pPr marL="171450" indent="-171450">
              <a:buFontTx/>
              <a:buChar char="-"/>
            </a:pPr>
            <a:endParaRPr lang="en-US" i="0" baseline="0" dirty="0"/>
          </a:p>
          <a:p>
            <a:pPr marL="171450" indent="-171450">
              <a:buFontTx/>
              <a:buChar char="-"/>
            </a:pPr>
            <a:r>
              <a:rPr lang="en-US" i="0" baseline="0" dirty="0"/>
              <a:t>Logic Apps are used to create more complex work loads and integrate into line of business and other proprietary applications. </a:t>
            </a:r>
          </a:p>
          <a:p>
            <a:pPr marL="171450" indent="-171450">
              <a:buFontTx/>
              <a:buChar char="-"/>
            </a:pPr>
            <a:endParaRPr lang="en-US" i="0" baseline="0" dirty="0"/>
          </a:p>
          <a:p>
            <a:pPr marL="171450" indent="-171450">
              <a:buFontTx/>
              <a:buChar char="-"/>
            </a:pPr>
            <a:r>
              <a:rPr lang="en-US" i="0" baseline="0" dirty="0"/>
              <a:t>Document DB stores all the metadata and device properties for each connected device. </a:t>
            </a:r>
          </a:p>
          <a:p>
            <a:pPr marL="171450" indent="-171450">
              <a:buFontTx/>
              <a:buChar char="-"/>
            </a:pPr>
            <a:endParaRPr lang="en-US" i="0" baseline="0" dirty="0"/>
          </a:p>
          <a:p>
            <a:pPr marL="171450" indent="-171450">
              <a:buFontTx/>
              <a:buChar char="-"/>
            </a:pPr>
            <a:r>
              <a:rPr lang="en-US" i="0" baseline="0" dirty="0"/>
              <a:t>Blobs store telemetry information and telemetry data. Other tools such as Azure Machine Learning and </a:t>
            </a:r>
            <a:r>
              <a:rPr lang="en-US" i="0" baseline="0" dirty="0" err="1"/>
              <a:t>PowerBI</a:t>
            </a:r>
            <a:r>
              <a:rPr lang="en-US" i="0" baseline="0" dirty="0"/>
              <a:t> can access this information for data visualization or processing advanced analytics. </a:t>
            </a:r>
          </a:p>
          <a:p>
            <a:pPr marL="171450" indent="-171450">
              <a:buFontTx/>
              <a:buChar char="-"/>
            </a:pPr>
            <a:endParaRPr lang="en-US" i="0" baseline="0" dirty="0"/>
          </a:p>
          <a:p>
            <a:pPr marL="171450" indent="-171450">
              <a:buFontTx/>
              <a:buChar char="-"/>
            </a:pPr>
            <a:r>
              <a:rPr lang="en-US" i="0" baseline="0" dirty="0" err="1"/>
              <a:t>Webapp</a:t>
            </a:r>
            <a:r>
              <a:rPr lang="en-US" i="0" baseline="0" dirty="0"/>
              <a:t> – Dashboard code is available in </a:t>
            </a:r>
            <a:r>
              <a:rPr lang="en-US" i="0" baseline="0" dirty="0" err="1"/>
              <a:t>Github</a:t>
            </a:r>
            <a:r>
              <a:rPr lang="en-US" i="0" baseline="0" dirty="0"/>
              <a:t> allowing it to be fully customized by the user to align with a scenario or be relevant for an enterprise application. </a:t>
            </a:r>
          </a:p>
          <a:p>
            <a:pPr marL="171450" indent="-171450">
              <a:buFontTx/>
              <a:buChar char="-"/>
            </a:pPr>
            <a:endParaRPr lang="en-US" i="0" baseline="0" dirty="0"/>
          </a:p>
          <a:p>
            <a:pPr marL="171450" indent="-171450">
              <a:buFontTx/>
              <a:buChar char="-"/>
            </a:pPr>
            <a:r>
              <a:rPr lang="en-US" i="0" baseline="0" dirty="0"/>
              <a:t>Azure Active Directory controls user ID’s and access, allowing the service to be shared with relevant decision makers within the business but restrict access to certain controls or devices. </a:t>
            </a:r>
          </a:p>
          <a:p>
            <a:pPr marL="171450" indent="-171450">
              <a:buFontTx/>
              <a:buChar char="-"/>
            </a:pPr>
            <a:endParaRPr lang="en-US" i="0" baseline="0" dirty="0"/>
          </a:p>
          <a:p>
            <a:pPr marL="171450" indent="-171450">
              <a:buFontTx/>
              <a:buChar char="-"/>
            </a:pPr>
            <a:r>
              <a:rPr lang="en-US" i="0" baseline="0" dirty="0" err="1"/>
              <a:t>PowerBI</a:t>
            </a:r>
            <a:r>
              <a:rPr lang="en-US" i="0" baseline="0" dirty="0"/>
              <a:t> is used for both open-source embedded components within the dashboard and also for complex external analytics of trends and patterns across all stored data. </a:t>
            </a:r>
            <a:endParaRPr lang="en-US" baseline="0" dirty="0"/>
          </a:p>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7951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878410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3/9/2016 9:02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18107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171450" indent="-171450">
              <a:buFontTx/>
              <a:buChar char="-"/>
            </a:pPr>
            <a:endParaRPr lang="en-US" baseline="0" dirty="0"/>
          </a:p>
          <a:p>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AE8CF-25C5-47D8-B770-9703DC946C2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 9:02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302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dirty="0">
                <a:solidFill>
                  <a:schemeClr val="tx1"/>
                </a:solidFill>
              </a:rPr>
              <a:t>As</a:t>
            </a:r>
            <a:r>
              <a:rPr lang="en-US" sz="1200" baseline="0" dirty="0">
                <a:solidFill>
                  <a:schemeClr val="tx1"/>
                </a:solidFill>
              </a:rPr>
              <a:t> a component </a:t>
            </a:r>
            <a:r>
              <a:rPr lang="en-US" sz="1200" baseline="0" dirty="0" err="1">
                <a:solidFill>
                  <a:schemeClr val="tx1"/>
                </a:solidFill>
              </a:rPr>
              <a:t>IoT</a:t>
            </a:r>
            <a:r>
              <a:rPr lang="en-US" sz="1200" baseline="0" dirty="0">
                <a:solidFill>
                  <a:schemeClr val="tx1"/>
                </a:solidFill>
              </a:rPr>
              <a:t> hub offers massive scalability with support for up to 10 million devices per instance. Additional instances can be created if required. Secure two way communication and command control (to a device level) can be achieved through </a:t>
            </a:r>
            <a:r>
              <a:rPr lang="en-US" sz="1200" baseline="0" dirty="0" err="1">
                <a:solidFill>
                  <a:schemeClr val="tx1"/>
                </a:solidFill>
              </a:rPr>
              <a:t>IoT</a:t>
            </a:r>
            <a:r>
              <a:rPr lang="en-US" sz="1200" baseline="0" dirty="0">
                <a:solidFill>
                  <a:schemeClr val="tx1"/>
                </a:solidFill>
              </a:rPr>
              <a:t> Hub. Device health telemetry can be displayed through the </a:t>
            </a:r>
            <a:r>
              <a:rPr lang="en-US" sz="1200" baseline="0" dirty="0" err="1">
                <a:solidFill>
                  <a:schemeClr val="tx1"/>
                </a:solidFill>
              </a:rPr>
              <a:t>IoT</a:t>
            </a:r>
            <a:r>
              <a:rPr lang="en-US" sz="1200" baseline="0" dirty="0">
                <a:solidFill>
                  <a:schemeClr val="tx1"/>
                </a:solidFill>
              </a:rPr>
              <a:t> Hub portal in the preconfigured solution offering real time insights into the performance of a device. Communication errors and faulty assets can be identified and flagged for attention or simply removed from the system. Tighten security through per device ID and credential authentication. </a:t>
            </a:r>
            <a:r>
              <a:rPr lang="en-US" sz="1200" baseline="0" dirty="0" err="1">
                <a:solidFill>
                  <a:schemeClr val="tx1"/>
                </a:solidFill>
              </a:rPr>
              <a:t>IoT</a:t>
            </a:r>
            <a:r>
              <a:rPr lang="en-US" sz="1200" baseline="0" dirty="0">
                <a:solidFill>
                  <a:schemeClr val="tx1"/>
                </a:solidFill>
              </a:rPr>
              <a:t> Hub natively supports AMQP and HTTP protocols and is designed to extensively support custom protocols where required. Multi platform SDKs are available for different OS’s and languages. </a:t>
            </a:r>
          </a:p>
          <a:p>
            <a:endParaRPr lang="en-US" sz="1200" baseline="0" dirty="0">
              <a:solidFill>
                <a:schemeClr val="tx1"/>
              </a:solidFill>
            </a:endParaRPr>
          </a:p>
          <a:p>
            <a:r>
              <a:rPr lang="en-US" sz="1200" b="1" baseline="0" dirty="0" err="1">
                <a:solidFill>
                  <a:schemeClr val="tx1"/>
                </a:solidFill>
              </a:rPr>
              <a:t>IoT</a:t>
            </a:r>
            <a:r>
              <a:rPr lang="en-US" sz="1200" b="1" baseline="0" dirty="0">
                <a:solidFill>
                  <a:schemeClr val="tx1"/>
                </a:solidFill>
              </a:rPr>
              <a:t> HUB:</a:t>
            </a:r>
          </a:p>
          <a:p>
            <a:pPr marL="285750" indent="-285750">
              <a:buFontTx/>
              <a:buChar char="-"/>
            </a:pPr>
            <a:r>
              <a:rPr lang="en-US" sz="1800" dirty="0">
                <a:solidFill>
                  <a:schemeClr val="tx1"/>
                </a:solidFill>
              </a:rPr>
              <a:t>Connect</a:t>
            </a:r>
            <a:r>
              <a:rPr lang="en-US" sz="1800" baseline="0" dirty="0">
                <a:solidFill>
                  <a:schemeClr val="tx1"/>
                </a:solidFill>
              </a:rPr>
              <a:t> up to 10 million devices per instance</a:t>
            </a:r>
          </a:p>
          <a:p>
            <a:pPr marL="285750" indent="-285750">
              <a:buFontTx/>
              <a:buChar char="-"/>
            </a:pPr>
            <a:r>
              <a:rPr lang="en-US" sz="1800" baseline="0" dirty="0">
                <a:solidFill>
                  <a:schemeClr val="tx1"/>
                </a:solidFill>
              </a:rPr>
              <a:t>Secure two way communication</a:t>
            </a:r>
          </a:p>
          <a:p>
            <a:pPr marL="285750" indent="-285750">
              <a:buFontTx/>
              <a:buChar char="-"/>
            </a:pPr>
            <a:r>
              <a:rPr lang="en-US" sz="1800" baseline="0" dirty="0">
                <a:solidFill>
                  <a:schemeClr val="tx1"/>
                </a:solidFill>
              </a:rPr>
              <a:t>Command and control</a:t>
            </a:r>
          </a:p>
          <a:p>
            <a:pPr marL="285750" indent="-285750">
              <a:buFontTx/>
              <a:buChar char="-"/>
            </a:pPr>
            <a:r>
              <a:rPr lang="en-US" sz="1800" baseline="0" dirty="0">
                <a:solidFill>
                  <a:schemeClr val="tx1"/>
                </a:solidFill>
              </a:rPr>
              <a:t>Monitor device health and connectivity</a:t>
            </a:r>
          </a:p>
          <a:p>
            <a:pPr marL="285750" indent="-285750">
              <a:buFontTx/>
              <a:buChar char="-"/>
            </a:pPr>
            <a:r>
              <a:rPr lang="en-US" sz="1800" baseline="0" dirty="0">
                <a:solidFill>
                  <a:schemeClr val="tx1"/>
                </a:solidFill>
              </a:rPr>
              <a:t>Troubleshoot individual devices</a:t>
            </a:r>
          </a:p>
          <a:p>
            <a:pPr marL="285750" indent="-285750">
              <a:buFontTx/>
              <a:buChar char="-"/>
            </a:pPr>
            <a:r>
              <a:rPr lang="en-US" sz="1800" baseline="0" dirty="0">
                <a:solidFill>
                  <a:schemeClr val="tx1"/>
                </a:solidFill>
              </a:rPr>
              <a:t>Native AMQP, HTTP support – custom protocol support</a:t>
            </a:r>
          </a:p>
          <a:p>
            <a:pPr marL="285750" indent="-285750">
              <a:buFontTx/>
              <a:buChar char="-"/>
            </a:pPr>
            <a:r>
              <a:rPr lang="en-US" sz="1800" baseline="0" dirty="0">
                <a:solidFill>
                  <a:schemeClr val="tx1"/>
                </a:solidFill>
              </a:rPr>
              <a:t>Multi platform SDK support for RTOS, Linux, Windows</a:t>
            </a:r>
          </a:p>
          <a:p>
            <a:pPr marL="285750" indent="-285750">
              <a:buFontTx/>
              <a:buChar char="-"/>
            </a:pPr>
            <a:r>
              <a:rPr lang="en-US" sz="1800" baseline="0" dirty="0">
                <a:solidFill>
                  <a:schemeClr val="tx1"/>
                </a:solidFill>
              </a:rPr>
              <a:t>Per/device authentication</a:t>
            </a:r>
            <a:endParaRPr lang="en-US" sz="1800" dirty="0">
              <a:solidFill>
                <a:schemeClr val="tx1"/>
              </a:solidFill>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 9:02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253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3/9/2016 9:02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0993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3/9/2016 9:02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922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AE8CF-25C5-47D8-B770-9703DC946C2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3/9/2016 9:02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0113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4.xml"/><Relationship Id="rId1" Type="http://schemas.openxmlformats.org/officeDocument/2006/relationships/vmlDrawing" Target="../drawings/vmlDrawing18.vml"/><Relationship Id="rId5" Type="http://schemas.openxmlformats.org/officeDocument/2006/relationships/image" Target="../media/image11.emf"/><Relationship Id="rId4" Type="http://schemas.openxmlformats.org/officeDocument/2006/relationships/oleObject" Target="../embeddings/oleObject18.bin"/></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5.xml"/><Relationship Id="rId1" Type="http://schemas.openxmlformats.org/officeDocument/2006/relationships/vmlDrawing" Target="../drawings/vmlDrawing19.vml"/><Relationship Id="rId5" Type="http://schemas.openxmlformats.org/officeDocument/2006/relationships/image" Target="../media/image11.emf"/><Relationship Id="rId4" Type="http://schemas.openxmlformats.org/officeDocument/2006/relationships/oleObject" Target="../embeddings/oleObject19.bin"/></Relationships>
</file>

<file path=ppt/slideLayouts/_rels/slideLayout10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6.xml"/><Relationship Id="rId1" Type="http://schemas.openxmlformats.org/officeDocument/2006/relationships/vmlDrawing" Target="../drawings/vmlDrawing20.vml"/><Relationship Id="rId5" Type="http://schemas.openxmlformats.org/officeDocument/2006/relationships/image" Target="../media/image11.emf"/><Relationship Id="rId4" Type="http://schemas.openxmlformats.org/officeDocument/2006/relationships/oleObject" Target="../embeddings/oleObject20.bin"/></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7.xml"/><Relationship Id="rId1" Type="http://schemas.openxmlformats.org/officeDocument/2006/relationships/vmlDrawing" Target="../drawings/vmlDrawing21.vml"/><Relationship Id="rId5" Type="http://schemas.openxmlformats.org/officeDocument/2006/relationships/image" Target="../media/image11.emf"/><Relationship Id="rId4" Type="http://schemas.openxmlformats.org/officeDocument/2006/relationships/oleObject" Target="../embeddings/oleObject21.bin"/></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8.xml"/><Relationship Id="rId1" Type="http://schemas.openxmlformats.org/officeDocument/2006/relationships/vmlDrawing" Target="../drawings/vmlDrawing22.vml"/><Relationship Id="rId5" Type="http://schemas.openxmlformats.org/officeDocument/2006/relationships/image" Target="../media/image11.emf"/><Relationship Id="rId4" Type="http://schemas.openxmlformats.org/officeDocument/2006/relationships/oleObject" Target="../embeddings/oleObject22.bin"/></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9.xml"/><Relationship Id="rId1" Type="http://schemas.openxmlformats.org/officeDocument/2006/relationships/vmlDrawing" Target="../drawings/vmlDrawing23.vml"/><Relationship Id="rId5" Type="http://schemas.openxmlformats.org/officeDocument/2006/relationships/image" Target="../media/image11.emf"/><Relationship Id="rId4" Type="http://schemas.openxmlformats.org/officeDocument/2006/relationships/oleObject" Target="../embeddings/oleObject23.bin"/></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0.xml"/><Relationship Id="rId1" Type="http://schemas.openxmlformats.org/officeDocument/2006/relationships/vmlDrawing" Target="../drawings/vmlDrawing24.vml"/><Relationship Id="rId6" Type="http://schemas.openxmlformats.org/officeDocument/2006/relationships/image" Target="../media/image27.png"/><Relationship Id="rId5" Type="http://schemas.openxmlformats.org/officeDocument/2006/relationships/image" Target="../media/image11.emf"/><Relationship Id="rId4" Type="http://schemas.openxmlformats.org/officeDocument/2006/relationships/oleObject" Target="../embeddings/oleObject24.bin"/></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2.xml"/><Relationship Id="rId1" Type="http://schemas.openxmlformats.org/officeDocument/2006/relationships/tags" Target="../tags/tag3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1.emf"/><Relationship Id="rId4" Type="http://schemas.openxmlformats.org/officeDocument/2006/relationships/oleObject" Target="../embeddings/oleObject1.bin"/></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1.emf"/><Relationship Id="rId4" Type="http://schemas.openxmlformats.org/officeDocument/2006/relationships/oleObject" Target="../embeddings/oleObject2.bin"/></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tags" Target="../tags/tag5.xml"/></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tags" Target="../tags/tag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vmlDrawing" Target="../drawings/vmlDrawing3.vml"/><Relationship Id="rId5" Type="http://schemas.openxmlformats.org/officeDocument/2006/relationships/image" Target="../media/image11.emf"/><Relationship Id="rId4" Type="http://schemas.openxmlformats.org/officeDocument/2006/relationships/oleObject" Target="../embeddings/oleObject3.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1.xml"/><Relationship Id="rId1" Type="http://schemas.openxmlformats.org/officeDocument/2006/relationships/vmlDrawing" Target="../drawings/vmlDrawing5.vml"/><Relationship Id="rId6" Type="http://schemas.openxmlformats.org/officeDocument/2006/relationships/image" Target="../media/image20.png"/><Relationship Id="rId5" Type="http://schemas.openxmlformats.org/officeDocument/2006/relationships/image" Target="../media/image11.emf"/><Relationship Id="rId4" Type="http://schemas.openxmlformats.org/officeDocument/2006/relationships/oleObject" Target="../embeddings/oleObject5.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0.png"/><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21.jpeg"/><Relationship Id="rId5" Type="http://schemas.openxmlformats.org/officeDocument/2006/relationships/image" Target="../media/image11.emf"/><Relationship Id="rId4" Type="http://schemas.openxmlformats.org/officeDocument/2006/relationships/oleObject" Target="../embeddings/oleObject6.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3.png"/><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image" Target="../media/image22.jpeg"/><Relationship Id="rId5" Type="http://schemas.openxmlformats.org/officeDocument/2006/relationships/image" Target="../media/image11.emf"/><Relationship Id="rId4" Type="http://schemas.openxmlformats.org/officeDocument/2006/relationships/oleObject" Target="../embeddings/oleObject7.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3.png"/><Relationship Id="rId2" Type="http://schemas.openxmlformats.org/officeDocument/2006/relationships/tags" Target="../tags/tag14.xml"/><Relationship Id="rId1" Type="http://schemas.openxmlformats.org/officeDocument/2006/relationships/vmlDrawing" Target="../drawings/vmlDrawing8.vml"/><Relationship Id="rId6" Type="http://schemas.openxmlformats.org/officeDocument/2006/relationships/image" Target="../media/image24.jpeg"/><Relationship Id="rId5" Type="http://schemas.openxmlformats.org/officeDocument/2006/relationships/image" Target="../media/image11.emf"/><Relationship Id="rId4" Type="http://schemas.openxmlformats.org/officeDocument/2006/relationships/oleObject" Target="../embeddings/oleObject8.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6.png"/><Relationship Id="rId2" Type="http://schemas.openxmlformats.org/officeDocument/2006/relationships/tags" Target="../tags/tag15.xml"/><Relationship Id="rId1" Type="http://schemas.openxmlformats.org/officeDocument/2006/relationships/vmlDrawing" Target="../drawings/vmlDrawing9.vml"/><Relationship Id="rId6" Type="http://schemas.openxmlformats.org/officeDocument/2006/relationships/image" Target="../media/image25.png"/><Relationship Id="rId5" Type="http://schemas.openxmlformats.org/officeDocument/2006/relationships/image" Target="../media/image11.emf"/><Relationship Id="rId4" Type="http://schemas.openxmlformats.org/officeDocument/2006/relationships/oleObject" Target="../embeddings/oleObject9.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xml"/><Relationship Id="rId1" Type="http://schemas.openxmlformats.org/officeDocument/2006/relationships/vmlDrawing" Target="../drawings/vmlDrawing10.vml"/><Relationship Id="rId5" Type="http://schemas.openxmlformats.org/officeDocument/2006/relationships/image" Target="../media/image11.emf"/><Relationship Id="rId4" Type="http://schemas.openxmlformats.org/officeDocument/2006/relationships/oleObject" Target="../embeddings/oleObject10.bin"/></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7.xml"/><Relationship Id="rId1" Type="http://schemas.openxmlformats.org/officeDocument/2006/relationships/vmlDrawing" Target="../drawings/vmlDrawing11.vml"/><Relationship Id="rId5" Type="http://schemas.openxmlformats.org/officeDocument/2006/relationships/image" Target="../media/image11.emf"/><Relationship Id="rId4" Type="http://schemas.openxmlformats.org/officeDocument/2006/relationships/oleObject" Target="../embeddings/oleObject11.bin"/></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8.xml"/><Relationship Id="rId1" Type="http://schemas.openxmlformats.org/officeDocument/2006/relationships/vmlDrawing" Target="../drawings/vmlDrawing12.vml"/><Relationship Id="rId5" Type="http://schemas.openxmlformats.org/officeDocument/2006/relationships/image" Target="../media/image11.emf"/><Relationship Id="rId4" Type="http://schemas.openxmlformats.org/officeDocument/2006/relationships/oleObject" Target="../embeddings/oleObject12.bin"/></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9.xml"/><Relationship Id="rId1" Type="http://schemas.openxmlformats.org/officeDocument/2006/relationships/vmlDrawing" Target="../drawings/vmlDrawing13.vml"/><Relationship Id="rId5" Type="http://schemas.openxmlformats.org/officeDocument/2006/relationships/image" Target="../media/image11.emf"/><Relationship Id="rId4" Type="http://schemas.openxmlformats.org/officeDocument/2006/relationships/oleObject" Target="../embeddings/oleObject13.bin"/></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0.xml"/><Relationship Id="rId1" Type="http://schemas.openxmlformats.org/officeDocument/2006/relationships/vmlDrawing" Target="../drawings/vmlDrawing14.vml"/><Relationship Id="rId5" Type="http://schemas.openxmlformats.org/officeDocument/2006/relationships/image" Target="../media/image11.emf"/><Relationship Id="rId4" Type="http://schemas.openxmlformats.org/officeDocument/2006/relationships/oleObject" Target="../embeddings/oleObject14.bin"/></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1.xml"/><Relationship Id="rId1" Type="http://schemas.openxmlformats.org/officeDocument/2006/relationships/vmlDrawing" Target="../drawings/vmlDrawing15.vml"/><Relationship Id="rId5" Type="http://schemas.openxmlformats.org/officeDocument/2006/relationships/image" Target="../media/image11.emf"/><Relationship Id="rId4" Type="http://schemas.openxmlformats.org/officeDocument/2006/relationships/oleObject" Target="../embeddings/oleObject15.bin"/></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2.xml"/><Relationship Id="rId1" Type="http://schemas.openxmlformats.org/officeDocument/2006/relationships/vmlDrawing" Target="../drawings/vmlDrawing16.vml"/><Relationship Id="rId5" Type="http://schemas.openxmlformats.org/officeDocument/2006/relationships/image" Target="../media/image11.emf"/><Relationship Id="rId4" Type="http://schemas.openxmlformats.org/officeDocument/2006/relationships/oleObject" Target="../embeddings/oleObject16.bin"/></Relationships>
</file>

<file path=ppt/slideLayouts/_rels/slideLayout9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3.xml"/><Relationship Id="rId1" Type="http://schemas.openxmlformats.org/officeDocument/2006/relationships/vmlDrawing" Target="../drawings/vmlDrawing17.vml"/><Relationship Id="rId5" Type="http://schemas.openxmlformats.org/officeDocument/2006/relationships/image" Target="../media/image11.emf"/><Relationship Id="rId4" Type="http://schemas.openxmlformats.org/officeDocument/2006/relationships/oleObject" Target="../embeddings/oleObject17.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8" y="-5828"/>
            <a:ext cx="12211022" cy="6863830"/>
          </a:xfrm>
          <a:prstGeom prst="rect">
            <a:avLst/>
          </a:prstGeom>
        </p:spPr>
      </p:pic>
      <p:sp>
        <p:nvSpPr>
          <p:cNvPr id="6" name="Rectangle 5"/>
          <p:cNvSpPr/>
          <p:nvPr/>
        </p:nvSpPr>
        <p:spPr bwMode="auto">
          <a:xfrm rot="16200000">
            <a:off x="-159333" y="154447"/>
            <a:ext cx="6863830" cy="6543267"/>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7856" y="476578"/>
            <a:ext cx="1522404" cy="326167"/>
          </a:xfrm>
          <a:prstGeom prst="rect">
            <a:avLst/>
          </a:prstGeom>
        </p:spPr>
      </p:pic>
      <p:sp>
        <p:nvSpPr>
          <p:cNvPr id="2" name="Rectangle 1"/>
          <p:cNvSpPr/>
          <p:nvPr/>
        </p:nvSpPr>
        <p:spPr bwMode="auto">
          <a:xfrm>
            <a:off x="269239" y="2988437"/>
            <a:ext cx="7169557"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8451"/>
            <a:ext cx="7171336" cy="1793104"/>
          </a:xfrm>
          <a:noFill/>
        </p:spPr>
        <p:txBody>
          <a:bodyPr lIns="146304" tIns="91440" rIns="146304" bIns="91440" anchor="t" anchorCtr="0"/>
          <a:lstStyle>
            <a:lvl1pPr>
              <a:defRPr sz="5293" spc="-98" baseline="0">
                <a:solidFill>
                  <a:schemeClr val="bg1"/>
                </a:soli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4" y="4795386"/>
            <a:ext cx="7172955" cy="1220610"/>
          </a:xfrm>
        </p:spPr>
        <p:txBody>
          <a:bodyPr tIns="109728" bIns="109728">
            <a:noAutofit/>
          </a:bodyPr>
          <a:lstStyle>
            <a:lvl1pPr marL="0" indent="0">
              <a:spcBef>
                <a:spcPts val="0"/>
              </a:spcBef>
              <a:buNone/>
              <a:defRPr sz="3136">
                <a:solidFill>
                  <a:schemeClr val="bg1"/>
                </a:soli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398" y="6022353"/>
            <a:ext cx="7173240" cy="559522"/>
          </a:xfrm>
        </p:spPr>
        <p:txBody>
          <a:bodyPr vert="horz" wrap="square" lIns="182880" tIns="146304" rIns="182880" bIns="146304" rtlCol="0">
            <a:noAutofit/>
          </a:bodyPr>
          <a:lstStyle>
            <a:lvl1pPr marL="336080" indent="-336080" algn="r">
              <a:buNone/>
              <a:defRPr lang="en-US" sz="1765" dirty="0" smtClean="0">
                <a:solidFill>
                  <a:schemeClr val="bg1"/>
                </a:solidFill>
                <a:latin typeface="+mn-lt"/>
              </a:defRPr>
            </a:lvl1pPr>
          </a:lstStyle>
          <a:p>
            <a:pPr marL="0" lvl="0" indent="0"/>
            <a:r>
              <a:rPr lang="en-US" dirty="0"/>
              <a:t>Insert Session Code Here</a:t>
            </a:r>
          </a:p>
        </p:txBody>
      </p:sp>
    </p:spTree>
    <p:extLst>
      <p:ext uri="{BB962C8B-B14F-4D97-AF65-F5344CB8AC3E}">
        <p14:creationId xmlns:p14="http://schemas.microsoft.com/office/powerpoint/2010/main" val="237910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38" y="3221890"/>
            <a:ext cx="4572000" cy="580223"/>
          </a:xfrm>
        </p:spPr>
        <p:txBody>
          <a:bodyPr vert="horz" wrap="square" lIns="146304" tIns="91440" rIns="146304" bIns="91440" rtlCol="0" anchor="ctr">
            <a:spAutoFit/>
          </a:bodyPr>
          <a:lstStyle>
            <a:lvl1pPr marL="457200" indent="-457200">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56991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Edit Master text styles</a:t>
            </a:r>
          </a:p>
        </p:txBody>
      </p:sp>
    </p:spTree>
    <p:extLst>
      <p:ext uri="{BB962C8B-B14F-4D97-AF65-F5344CB8AC3E}">
        <p14:creationId xmlns:p14="http://schemas.microsoft.com/office/powerpoint/2010/main" val="193140431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5619"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291256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6643"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927940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_Section Title Accent Color 1">
    <p:bg>
      <p:bgPr>
        <a:solidFill>
          <a:schemeClr val="accent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7667"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416243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Section Title Accent Color 1">
    <p:bg>
      <p:bgPr>
        <a:solidFill>
          <a:schemeClr val="accent3"/>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8691"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701439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Section Title Accent Color 1">
    <p:bg>
      <p:bgPr>
        <a:solidFill>
          <a:schemeClr val="accent4"/>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9715"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527317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0739"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1" y="1600200"/>
            <a:ext cx="11356757"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53925404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63"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pic>
        <p:nvPicPr>
          <p:cNvPr id="11" name="Picture 10"/>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Tree>
    <p:extLst>
      <p:ext uri="{BB962C8B-B14F-4D97-AF65-F5344CB8AC3E}">
        <p14:creationId xmlns:p14="http://schemas.microsoft.com/office/powerpoint/2010/main" val="75161537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4" name="Rectangle 3"/>
          <p:cNvSpPr/>
          <p:nvPr userDrawn="1"/>
        </p:nvSpPr>
        <p:spPr bwMode="auto">
          <a:xfrm>
            <a:off x="1" y="5005137"/>
            <a:ext cx="12192000" cy="185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 name="TextBox 1"/>
          <p:cNvSpPr txBox="1"/>
          <p:nvPr userDrawn="1"/>
        </p:nvSpPr>
        <p:spPr>
          <a:xfrm>
            <a:off x="232610" y="5777651"/>
            <a:ext cx="6752390" cy="553998"/>
          </a:xfrm>
          <a:prstGeom prst="rect">
            <a:avLst/>
          </a:prstGeom>
          <a:noFill/>
        </p:spPr>
        <p:txBody>
          <a:bodyPr wrap="square" rtlCol="0">
            <a:sp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68555" y="6272761"/>
            <a:ext cx="2664979" cy="24278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35"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prstClr val="white"/>
                </a:solidFill>
                <a:effectLst/>
                <a:uLnTx/>
                <a:uFillTx/>
                <a:latin typeface="Segoe UI"/>
                <a:ea typeface="+mn-ea"/>
                <a:cs typeface="+mn-cs"/>
              </a:rPr>
              <a:t>www.InternetofYourThings.com</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228" y="5128295"/>
            <a:ext cx="1806670" cy="664572"/>
          </a:xfrm>
          <a:prstGeom prst="rect">
            <a:avLst/>
          </a:prstGeom>
        </p:spPr>
      </p:pic>
    </p:spTree>
    <p:extLst>
      <p:ext uri="{BB962C8B-B14F-4D97-AF65-F5344CB8AC3E}">
        <p14:creationId xmlns:p14="http://schemas.microsoft.com/office/powerpoint/2010/main" val="398561117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8783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283266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Dark Band -side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4577398" cy="899665"/>
          </a:xfrm>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4638" y="3221890"/>
            <a:ext cx="4572000" cy="580223"/>
          </a:xfrm>
        </p:spPr>
        <p:txBody>
          <a:bodyPr vert="horz" wrap="square" lIns="146304" tIns="91440" rIns="146304" bIns="91440" rtlCol="0" anchor="ctr">
            <a:spAutoFit/>
          </a:bodyPr>
          <a:lstStyle>
            <a:lvl1pPr marL="457200" indent="-457200">
              <a:spcBef>
                <a:spcPts val="12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56991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Edit Master text styles</a:t>
            </a:r>
          </a:p>
        </p:txBody>
      </p:sp>
    </p:spTree>
    <p:extLst>
      <p:ext uri="{BB962C8B-B14F-4D97-AF65-F5344CB8AC3E}">
        <p14:creationId xmlns:p14="http://schemas.microsoft.com/office/powerpoint/2010/main" val="128962065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808665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551961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797132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73285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234133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38817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71337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107149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584703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900255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ark band + sub ">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0"/>
          </p:nvPr>
        </p:nvSpPr>
        <p:spPr>
          <a:xfrm>
            <a:off x="274638"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Edit Master text styles</a:t>
            </a:r>
          </a:p>
        </p:txBody>
      </p:sp>
    </p:spTree>
    <p:extLst>
      <p:ext uri="{BB962C8B-B14F-4D97-AF65-F5344CB8AC3E}">
        <p14:creationId xmlns:p14="http://schemas.microsoft.com/office/powerpoint/2010/main" val="231064535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741496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3788948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0540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882629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25179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9667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40822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1439545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8040100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algn="l" defTabSz="932293" fontAlgn="base">
              <a:spcBef>
                <a:spcPct val="0"/>
              </a:spcBef>
              <a:spcAft>
                <a:spcPct val="0"/>
              </a:spcAft>
            </a:pPr>
            <a:r>
              <a:rPr lang="en-US" sz="1500">
                <a:gradFill flip="none" rotWithShape="1">
                  <a:gsLst>
                    <a:gs pos="5417">
                      <a:srgbClr val="FFFFFF"/>
                    </a:gs>
                    <a:gs pos="100000">
                      <a:srgbClr val="FFFFFF"/>
                    </a:gs>
                  </a:gsLst>
                  <a:lin ang="5400000" scaled="0"/>
                  <a:tileRect/>
                </a:gradFill>
              </a:rPr>
              <a:t>Text</a:t>
            </a:r>
            <a:endParaRPr lang="en-US" sz="1500" dirty="0">
              <a:gradFill flip="none" rotWithShape="1">
                <a:gsLst>
                  <a:gs pos="5417">
                    <a:srgbClr val="FFFFFF"/>
                  </a:gs>
                  <a:gs pos="100000">
                    <a:srgbClr val="FFFFFF"/>
                  </a:gs>
                </a:gsLst>
                <a:lin ang="5400000" scaled="0"/>
                <a:tileRect/>
              </a:gradFill>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algn="l" defTabSz="932293" fontAlgn="base">
              <a:spcBef>
                <a:spcPct val="0"/>
              </a:spcBef>
              <a:spcAft>
                <a:spcPct val="0"/>
              </a:spcAft>
            </a:pPr>
            <a:r>
              <a:rPr lang="en-US" sz="1500">
                <a:gradFill flip="none" rotWithShape="1">
                  <a:gsLst>
                    <a:gs pos="5417">
                      <a:srgbClr val="FFFFFF"/>
                    </a:gs>
                    <a:gs pos="100000">
                      <a:srgbClr val="FFFFFF"/>
                    </a:gs>
                  </a:gsLst>
                  <a:lin ang="5400000" scaled="0"/>
                  <a:tileRect/>
                </a:gradFill>
              </a:rPr>
              <a:t>Text</a:t>
            </a:r>
            <a:endParaRPr lang="en-US" sz="1500" dirty="0">
              <a:gradFill flip="none" rotWithShape="1">
                <a:gsLst>
                  <a:gs pos="5417">
                    <a:srgbClr val="FFFFFF"/>
                  </a:gs>
                  <a:gs pos="100000">
                    <a:srgbClr val="FFFFFF"/>
                  </a:gs>
                </a:gsLst>
                <a:lin ang="5400000" scaled="0"/>
                <a:tileRect/>
              </a:gradFill>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629808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ark band + sub ">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0"/>
          </p:nvPr>
        </p:nvSpPr>
        <p:spPr>
          <a:xfrm>
            <a:off x="274638"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Edit Master text styles</a:t>
            </a:r>
          </a:p>
        </p:txBody>
      </p:sp>
      <p:sp>
        <p:nvSpPr>
          <p:cNvPr id="7" name="Text Placeholder 3"/>
          <p:cNvSpPr>
            <a:spLocks noGrp="1"/>
          </p:cNvSpPr>
          <p:nvPr>
            <p:ph type="body" sz="quarter" idx="11"/>
          </p:nvPr>
        </p:nvSpPr>
        <p:spPr>
          <a:xfrm>
            <a:off x="274637" y="3644677"/>
            <a:ext cx="5713207" cy="580223"/>
          </a:xfrm>
        </p:spPr>
        <p:txBody>
          <a:bodyPr vert="horz" wrap="square" lIns="146304" tIns="91440" rIns="146304" bIns="91440" rtlCol="0" anchor="ctr">
            <a:spAutoFit/>
          </a:bodyPr>
          <a:lstStyle>
            <a:lvl1pPr marL="457200" indent="-457200">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56991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Edit Master text styles</a:t>
            </a:r>
          </a:p>
        </p:txBody>
      </p:sp>
    </p:spTree>
    <p:extLst>
      <p:ext uri="{BB962C8B-B14F-4D97-AF65-F5344CB8AC3E}">
        <p14:creationId xmlns:p14="http://schemas.microsoft.com/office/powerpoint/2010/main" val="3903663942"/>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8728928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4">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269239" y="6558796"/>
            <a:ext cx="3859607" cy="134483"/>
          </a:xfrm>
          <a:prstGeom prst="rect">
            <a:avLst/>
          </a:prstGeom>
        </p:spPr>
        <p:txBody>
          <a:bodyPr/>
          <a:lstStyle>
            <a:lvl1pPr fontAlgn="base">
              <a:spcBef>
                <a:spcPct val="0"/>
              </a:spcBef>
              <a:spcAft>
                <a:spcPct val="0"/>
              </a:spcAft>
              <a:defRPr dirty="0" smtClean="0">
                <a:solidFill>
                  <a:srgbClr val="505050"/>
                </a:solidFill>
              </a:defRPr>
            </a:lvl1pPr>
          </a:lstStyle>
          <a:p>
            <a:pPr defTabSz="914049">
              <a:defRPr/>
            </a:pPr>
            <a:r>
              <a:rPr lang="en-US" sz="1765"/>
              <a:t>Microsoft Confidential</a:t>
            </a:r>
          </a:p>
        </p:txBody>
      </p:sp>
      <p:sp>
        <p:nvSpPr>
          <p:cNvPr id="5" name="Slide Number Placeholder 3"/>
          <p:cNvSpPr>
            <a:spLocks noGrp="1"/>
          </p:cNvSpPr>
          <p:nvPr>
            <p:ph type="sldNum" sz="quarter" idx="15"/>
          </p:nvPr>
        </p:nvSpPr>
        <p:spPr>
          <a:xfrm>
            <a:off x="11367166" y="6558796"/>
            <a:ext cx="555596" cy="134483"/>
          </a:xfrm>
          <a:prstGeom prst="rect">
            <a:avLst/>
          </a:prstGeom>
        </p:spPr>
        <p:txBody>
          <a:bodyPr/>
          <a:lstStyle>
            <a:lvl1pPr defTabSz="912803" fontAlgn="base">
              <a:spcBef>
                <a:spcPct val="0"/>
              </a:spcBef>
              <a:spcAft>
                <a:spcPct val="0"/>
              </a:spcAft>
              <a:defRPr smtClean="0">
                <a:solidFill>
                  <a:srgbClr val="505050"/>
                </a:solidFill>
              </a:defRPr>
            </a:lvl1pPr>
          </a:lstStyle>
          <a:p>
            <a:pPr algn="r">
              <a:defRPr/>
            </a:pPr>
            <a:fld id="{56442AAA-6A77-5942-BCC4-0CCA4B0626F8}" type="slidenum">
              <a:rPr lang="en-GB" sz="2000" smtClean="0">
                <a:latin typeface="Segoe UI Light"/>
              </a:rPr>
              <a:pPr algn="r">
                <a:defRPr/>
              </a:pPr>
              <a:t>‹#›</a:t>
            </a:fld>
            <a:endParaRPr lang="en-GB" sz="2000" dirty="0">
              <a:latin typeface="Segoe UI Light"/>
            </a:endParaRPr>
          </a:p>
        </p:txBody>
      </p:sp>
    </p:spTree>
    <p:extLst>
      <p:ext uri="{BB962C8B-B14F-4D97-AF65-F5344CB8AC3E}">
        <p14:creationId xmlns:p14="http://schemas.microsoft.com/office/powerpoint/2010/main" val="11118738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06177"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346379465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1"/>
            <a:ext cx="11034445" cy="2387600"/>
          </a:xfrm>
        </p:spPr>
        <p:txBody>
          <a:bodyPr anchor="b">
            <a:noAutofit/>
          </a:bodyPr>
          <a:lstStyle>
            <a:lvl1pPr algn="l">
              <a:defRPr sz="23892">
                <a:solidFill>
                  <a:schemeClr val="bg1"/>
                </a:solidFill>
              </a:defRPr>
            </a:lvl1pPr>
          </a:lstStyle>
          <a:p>
            <a:r>
              <a:rPr lang="en-US" dirty="0"/>
              <a:t>web</a:t>
            </a:r>
          </a:p>
        </p:txBody>
      </p:sp>
    </p:spTree>
    <p:extLst>
      <p:ext uri="{BB962C8B-B14F-4D97-AF65-F5344CB8AC3E}">
        <p14:creationId xmlns:p14="http://schemas.microsoft.com/office/powerpoint/2010/main" val="310037542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6"/>
            <a:ext cx="11079822" cy="20553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2" y="6256216"/>
            <a:ext cx="2743200" cy="365125"/>
          </a:xfrm>
          <a:prstGeom prst="rect">
            <a:avLst/>
          </a:prstGeom>
        </p:spPr>
        <p:txBody>
          <a:bodyPr/>
          <a:lstStyle/>
          <a:p>
            <a:pPr algn="r" defTabSz="914367">
              <a:defRPr/>
            </a:pPr>
            <a:fld id="{0A164282-434E-41D4-9582-783D542A7B68}" type="slidenum">
              <a:rPr lang="en-US" sz="2000" smtClean="0">
                <a:solidFill>
                  <a:srgbClr val="289FD7"/>
                </a:solidFill>
                <a:latin typeface="Segoe UI Light"/>
              </a:rPr>
              <a:pPr algn="r" defTabSz="914367">
                <a:defRPr/>
              </a:pPr>
              <a:t>‹#›</a:t>
            </a:fld>
            <a:endParaRPr lang="en-US" sz="2000" dirty="0">
              <a:solidFill>
                <a:srgbClr val="289FD7"/>
              </a:solidFill>
              <a:latin typeface="Segoe UI Light"/>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222812827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2" y="6256216"/>
            <a:ext cx="2743200" cy="365125"/>
          </a:xfrm>
          <a:prstGeom prst="rect">
            <a:avLst/>
          </a:prstGeom>
        </p:spPr>
        <p:txBody>
          <a:bodyPr/>
          <a:lstStyle/>
          <a:p>
            <a:pPr algn="r" defTabSz="914367">
              <a:defRPr/>
            </a:pPr>
            <a:fld id="{0A164282-434E-41D4-9582-783D542A7B68}" type="slidenum">
              <a:rPr lang="en-US" sz="2000" smtClean="0">
                <a:solidFill>
                  <a:srgbClr val="289FD7"/>
                </a:solidFill>
                <a:latin typeface="Segoe UI Light"/>
              </a:rPr>
              <a:pPr algn="r" defTabSz="914367">
                <a:defRPr/>
              </a:pPr>
              <a:t>‹#›</a:t>
            </a:fld>
            <a:endParaRPr lang="en-US" sz="2000" dirty="0">
              <a:solidFill>
                <a:srgbClr val="289FD7"/>
              </a:solidFill>
              <a:latin typeface="Segoe UI Light"/>
            </a:endParaRPr>
          </a:p>
        </p:txBody>
      </p:sp>
    </p:spTree>
    <p:extLst>
      <p:ext uri="{BB962C8B-B14F-4D97-AF65-F5344CB8AC3E}">
        <p14:creationId xmlns:p14="http://schemas.microsoft.com/office/powerpoint/2010/main" val="200956599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1"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5"/>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162952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Dark band + sub ">
    <p:bg>
      <p:bgPr>
        <a:gradFill>
          <a:gsLst>
            <a:gs pos="80000">
              <a:srgbClr val="011C42"/>
            </a:gs>
            <a:gs pos="80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7" name="Text Placeholder 3"/>
          <p:cNvSpPr>
            <a:spLocks noGrp="1"/>
          </p:cNvSpPr>
          <p:nvPr>
            <p:ph type="body" sz="quarter" idx="11"/>
          </p:nvPr>
        </p:nvSpPr>
        <p:spPr>
          <a:xfrm>
            <a:off x="274637" y="1646593"/>
            <a:ext cx="11307763" cy="580223"/>
          </a:xfrm>
        </p:spPr>
        <p:txBody>
          <a:bodyPr vert="horz" wrap="square" lIns="146304" tIns="91440" rIns="146304" bIns="91440" rtlCol="0" anchor="t" anchorCtr="0">
            <a:spAutoFit/>
          </a:bodyPr>
          <a:lstStyle>
            <a:lvl1pPr marL="457200" indent="-457200">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2706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Edit Master text styles</a:t>
            </a:r>
          </a:p>
        </p:txBody>
      </p:sp>
    </p:spTree>
    <p:extLst>
      <p:ext uri="{BB962C8B-B14F-4D97-AF65-F5344CB8AC3E}">
        <p14:creationId xmlns:p14="http://schemas.microsoft.com/office/powerpoint/2010/main" val="269851809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lines_Dark band">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7" name="Text Placeholder 3"/>
          <p:cNvSpPr>
            <a:spLocks noGrp="1"/>
          </p:cNvSpPr>
          <p:nvPr>
            <p:ph type="body" sz="quarter" idx="11"/>
          </p:nvPr>
        </p:nvSpPr>
        <p:spPr>
          <a:xfrm>
            <a:off x="274637" y="1975777"/>
            <a:ext cx="11307763" cy="580223"/>
          </a:xfrm>
        </p:spPr>
        <p:txBody>
          <a:bodyPr vert="horz" wrap="square" lIns="146304" tIns="91440" rIns="146304" bIns="91440" rtlCol="0" anchor="t" anchorCtr="0">
            <a:spAutoFit/>
          </a:bodyPr>
          <a:lstStyle>
            <a:lvl1pPr marL="457200" indent="-457200">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2706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Edit Master text styles</a:t>
            </a:r>
          </a:p>
        </p:txBody>
      </p:sp>
    </p:spTree>
    <p:extLst>
      <p:ext uri="{BB962C8B-B14F-4D97-AF65-F5344CB8AC3E}">
        <p14:creationId xmlns:p14="http://schemas.microsoft.com/office/powerpoint/2010/main" val="247676356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ARK BAND - side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0"/>
          </p:nvPr>
        </p:nvSpPr>
        <p:spPr>
          <a:xfrm>
            <a:off x="274638"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Edit Master text styles</a:t>
            </a:r>
          </a:p>
        </p:txBody>
      </p:sp>
      <p:sp>
        <p:nvSpPr>
          <p:cNvPr id="4" name="Text Placeholder 3"/>
          <p:cNvSpPr>
            <a:spLocks noGrp="1"/>
          </p:cNvSpPr>
          <p:nvPr>
            <p:ph type="body" sz="quarter" idx="11"/>
          </p:nvPr>
        </p:nvSpPr>
        <p:spPr>
          <a:xfrm>
            <a:off x="274638" y="2057400"/>
            <a:ext cx="5486400" cy="1631216"/>
          </a:xfrm>
        </p:spPr>
        <p:txBody>
          <a:bodyPr/>
          <a:lstStyle>
            <a:lvl1pPr marL="0" indent="0">
              <a:buFontTx/>
              <a:buNone/>
              <a:defRPr sz="3600">
                <a:solidFill>
                  <a:srgbClr val="00BCF2"/>
                </a:solidFill>
              </a:defRPr>
            </a:lvl1pPr>
            <a:lvl2pPr marL="0" indent="0">
              <a:buFontTx/>
              <a:buNone/>
              <a:defRPr sz="1600">
                <a:solidFill>
                  <a:schemeClr val="tx1"/>
                </a:solidFill>
              </a:defRPr>
            </a:lvl2pPr>
            <a:lvl3pPr marL="0" indent="0">
              <a:buFontTx/>
              <a:buNone/>
              <a:defRPr sz="1400">
                <a:solidFill>
                  <a:schemeClr val="tx1"/>
                </a:solidFill>
              </a:defRPr>
            </a:lvl3pPr>
            <a:lvl4pPr marL="0" indent="0">
              <a:buFontTx/>
              <a:buNone/>
              <a:defRPr sz="1200">
                <a:solidFill>
                  <a:schemeClr val="tx1"/>
                </a:solidFill>
              </a:defRPr>
            </a:lvl4pPr>
            <a:lvl5pPr marL="0" indent="0">
              <a:buFontTx/>
              <a:buNone/>
              <a:defRPr sz="12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483888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62179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735164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830485"/>
            <a:ext cx="11653523" cy="1778949"/>
          </a:xfrm>
        </p:spPr>
        <p:txBody>
          <a:bodyPr vert="horz" wrap="square" lIns="146304" tIns="91440" rIns="146304" bIns="91440" rtlCol="0" anchor="t" anchorCtr="0">
            <a:spAutoFit/>
          </a:bodyPr>
          <a:lstStyle>
            <a:lvl1pPr marL="0" indent="457200">
              <a:defRPr lang="en-US" sz="3200" dirty="0" smtClean="0">
                <a:solidFill>
                  <a:prstClr val="white"/>
                </a:solidFill>
                <a:latin typeface="Segoe UI Light"/>
              </a:defRPr>
            </a:lvl1pPr>
            <a:lvl2pPr marL="338138" indent="231775">
              <a:defRPr lang="en-US" sz="2000" dirty="0" smtClean="0">
                <a:solidFill>
                  <a:schemeClr val="tx1"/>
                </a:solidFill>
                <a:latin typeface="+mn-lt"/>
              </a:defRPr>
            </a:lvl2pPr>
            <a:lvl3pPr marL="795338" indent="0">
              <a:buNone/>
              <a:defRPr lang="en-US" sz="2000" dirty="0" smtClean="0">
                <a:solidFill>
                  <a:schemeClr val="tx1"/>
                </a:solidFill>
                <a:latin typeface="+mn-lt"/>
              </a:defRPr>
            </a:lvl3pPr>
            <a:lvl4pPr>
              <a:defRPr lang="en-US" sz="1400" dirty="0" smtClean="0">
                <a:solidFill>
                  <a:schemeClr val="tx1"/>
                </a:solidFill>
                <a:latin typeface="+mn-lt"/>
              </a:defRPr>
            </a:lvl4pPr>
            <a:lvl5pPr>
              <a:defRPr lang="en-US" sz="1400" dirty="0">
                <a:solidFill>
                  <a:schemeClr val="tx1"/>
                </a:solidFill>
                <a:latin typeface="+mn-lt"/>
              </a:defRPr>
            </a:lvl5pPr>
          </a:lstStyle>
          <a:p>
            <a:pPr marL="0" lvl="0" indent="0">
              <a:buClr>
                <a:srgbClr val="B4A0FF"/>
              </a:buClr>
              <a:buFont typeface="Webdings" panose="05030102010509060703" pitchFamily="18" charset="2"/>
              <a:buChar char="4"/>
            </a:pPr>
            <a:r>
              <a:rPr lang="en-US" dirty="0"/>
              <a:t>Edit Master text styles</a:t>
            </a:r>
          </a:p>
          <a:p>
            <a:pPr marL="569913" lvl="1" indent="0">
              <a:buNone/>
            </a:pPr>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65358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1562100"/>
            <a:ext cx="6080760"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2" y="1562100"/>
            <a:ext cx="5378548" cy="1877004"/>
          </a:xfrm>
        </p:spPr>
        <p:txBody>
          <a:bodyPr wrap="square">
            <a:spAutoFit/>
          </a:bodyPr>
          <a:lstStyle>
            <a:lvl1pPr marL="0" indent="0">
              <a:spcBef>
                <a:spcPts val="1200"/>
              </a:spcBef>
              <a:buClr>
                <a:schemeClr val="tx1"/>
              </a:buClr>
              <a:buFont typeface="Wingdings" pitchFamily="2" charset="2"/>
              <a:buNone/>
              <a:defRPr sz="3136">
                <a:solidFill>
                  <a:schemeClr val="accent4"/>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81215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0" y="-5828"/>
            <a:ext cx="12211022" cy="6863830"/>
          </a:xfrm>
          <a:prstGeom prst="rect">
            <a:avLst/>
          </a:prstGeom>
        </p:spPr>
      </p:pic>
      <p:sp>
        <p:nvSpPr>
          <p:cNvPr id="10" name="Rectangle 9"/>
          <p:cNvSpPr/>
          <p:nvPr/>
        </p:nvSpPr>
        <p:spPr bwMode="auto">
          <a:xfrm>
            <a:off x="269239" y="2974354"/>
            <a:ext cx="7169557" cy="3592580"/>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63405" y="473036"/>
            <a:ext cx="1522404" cy="326276"/>
          </a:xfrm>
          <a:prstGeom prst="rect">
            <a:avLst/>
          </a:prstGeom>
        </p:spPr>
      </p:pic>
      <p:sp>
        <p:nvSpPr>
          <p:cNvPr id="9" name="Title 1"/>
          <p:cNvSpPr>
            <a:spLocks noGrp="1"/>
          </p:cNvSpPr>
          <p:nvPr>
            <p:ph type="title" hasCustomPrompt="1"/>
          </p:nvPr>
        </p:nvSpPr>
        <p:spPr>
          <a:xfrm>
            <a:off x="269302" y="2980725"/>
            <a:ext cx="7171336" cy="1793090"/>
          </a:xfrm>
          <a:noFill/>
        </p:spPr>
        <p:txBody>
          <a:bodyPr lIns="146304" tIns="91440" rIns="146304" bIns="91440" anchor="t" anchorCtr="0"/>
          <a:lstStyle>
            <a:lvl1pPr>
              <a:defRPr sz="5293"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5" name="Text Placeholder 4"/>
          <p:cNvSpPr>
            <a:spLocks noGrp="1"/>
          </p:cNvSpPr>
          <p:nvPr>
            <p:ph type="body" sz="quarter" idx="12" hasCustomPrompt="1"/>
          </p:nvPr>
        </p:nvSpPr>
        <p:spPr>
          <a:xfrm>
            <a:off x="269302" y="4775113"/>
            <a:ext cx="7171337" cy="1239568"/>
          </a:xfrm>
          <a:noFill/>
        </p:spPr>
        <p:txBody>
          <a:bodyPr lIns="146304" tIns="109728" rIns="146304" bIns="109728">
            <a:noAutofit/>
          </a:bodyPr>
          <a:lstStyle>
            <a:lvl1pPr marL="0" indent="0">
              <a:spcBef>
                <a:spcPts val="0"/>
              </a:spcBef>
              <a:buNone/>
              <a:defRPr sz="3136" b="0" spc="0" baseline="0">
                <a:gradFill>
                  <a:gsLst>
                    <a:gs pos="100000">
                      <a:schemeClr val="bg1"/>
                    </a:gs>
                    <a:gs pos="0">
                      <a:schemeClr val="bg1"/>
                    </a:gs>
                  </a:gsLst>
                  <a:lin ang="5400000" scaled="0"/>
                </a:gradFill>
                <a:latin typeface="+mj-lt"/>
              </a:defRPr>
            </a:lvl1pPr>
          </a:lstStyle>
          <a:p>
            <a:pPr lvl="0"/>
            <a:r>
              <a:rPr lang="en-US" dirty="0"/>
              <a:t>Speaker Name</a:t>
            </a:r>
          </a:p>
          <a:p>
            <a:pPr lvl="0"/>
            <a:r>
              <a:rPr lang="en-US" dirty="0"/>
              <a:t>Title</a:t>
            </a:r>
          </a:p>
        </p:txBody>
      </p:sp>
      <p:sp>
        <p:nvSpPr>
          <p:cNvPr id="3" name="Text Placeholder 2"/>
          <p:cNvSpPr>
            <a:spLocks noGrp="1"/>
          </p:cNvSpPr>
          <p:nvPr>
            <p:ph type="body" sz="quarter" idx="13" hasCustomPrompt="1"/>
          </p:nvPr>
        </p:nvSpPr>
        <p:spPr>
          <a:xfrm>
            <a:off x="276398" y="6021842"/>
            <a:ext cx="7164240" cy="537931"/>
          </a:xfrm>
        </p:spPr>
        <p:txBody>
          <a:bodyPr vert="horz" wrap="square" lIns="182880" tIns="146304" rIns="182880" bIns="146304" rtlCol="0">
            <a:noAutofit/>
          </a:bodyPr>
          <a:lstStyle>
            <a:lvl1pPr marL="336080" indent="-336080" algn="r">
              <a:buNone/>
              <a:defRPr lang="en-US" sz="1765"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a:t>Insert Session Code Here</a:t>
            </a:r>
          </a:p>
        </p:txBody>
      </p:sp>
    </p:spTree>
    <p:extLst>
      <p:ext uri="{BB962C8B-B14F-4D97-AF65-F5344CB8AC3E}">
        <p14:creationId xmlns:p14="http://schemas.microsoft.com/office/powerpoint/2010/main" val="605057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07440302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solidFill>
                  <a:schemeClr val="tx1"/>
                </a:solidFill>
              </a:defRPr>
            </a:lvl1pPr>
          </a:lstStyle>
          <a:p>
            <a:r>
              <a:rPr lang="en-US" dirty="0"/>
              <a:t>Section title</a:t>
            </a:r>
          </a:p>
        </p:txBody>
      </p:sp>
    </p:spTree>
    <p:extLst>
      <p:ext uri="{BB962C8B-B14F-4D97-AF65-F5344CB8AC3E}">
        <p14:creationId xmlns:p14="http://schemas.microsoft.com/office/powerpoint/2010/main" val="181471939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Layout">
    <p:bg>
      <p:bgPr>
        <a:solidFill>
          <a:srgbClr val="0216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1203080"/>
            <a:ext cx="9860674" cy="896553"/>
          </a:xfrm>
        </p:spPr>
        <p:txBody>
          <a:bodyPr/>
          <a:lstStyle>
            <a:lvl1pPr marL="278511" indent="-278511">
              <a:defRPr sz="5881"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6">
                <a:solidFill>
                  <a:srgbClr val="B4A0FF"/>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6861338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Layout-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4"/>
            <a:ext cx="9860674" cy="896553"/>
          </a:xfrm>
        </p:spPr>
        <p:txBody>
          <a:bodyPr/>
          <a:lstStyle>
            <a:lvl1pPr marL="169597" indent="-169597">
              <a:defRPr sz="5881" baseline="0">
                <a:gradFill>
                  <a:gsLst>
                    <a:gs pos="1250">
                      <a:schemeClr val="bg1"/>
                    </a:gs>
                    <a:gs pos="100000">
                      <a:schemeClr val="bg1"/>
                    </a:gs>
                  </a:gsLst>
                  <a:lin ang="5400000" scaled="0"/>
                </a:gradFill>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6">
                <a:gradFill>
                  <a:gsLst>
                    <a:gs pos="1250">
                      <a:schemeClr val="bg1"/>
                    </a:gs>
                    <a:gs pos="100000">
                      <a:schemeClr val="bg1"/>
                    </a:gs>
                  </a:gsLst>
                  <a:lin ang="5400000" scaled="0"/>
                </a:gradFill>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308425274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0903" y="-7782"/>
            <a:ext cx="6112654" cy="6871859"/>
          </a:xfrm>
          <a:prstGeom prst="rect">
            <a:avLst/>
          </a:prstGeom>
        </p:spPr>
      </p:pic>
      <p:sp>
        <p:nvSpPr>
          <p:cNvPr id="5" name="Picture Placeholder 4"/>
          <p:cNvSpPr>
            <a:spLocks noGrp="1"/>
          </p:cNvSpPr>
          <p:nvPr>
            <p:ph type="pic" sz="quarter" idx="10"/>
          </p:nvPr>
        </p:nvSpPr>
        <p:spPr>
          <a:xfrm>
            <a:off x="6071100" y="1"/>
            <a:ext cx="6120900" cy="727700"/>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97416878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62556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3781899" cy="6280621"/>
          </a:xfrm>
        </p:spPr>
        <p:txBody>
          <a:bodyPr anchor="ctr"/>
          <a:lstStyle>
            <a:lvl1pPr>
              <a:defRPr sz="5400" spc="-150"/>
            </a:lvl1pPr>
          </a:lstStyle>
          <a:p>
            <a:r>
              <a:rPr lang="en-US" dirty="0"/>
              <a:t>Click to edit Master title style</a:t>
            </a:r>
          </a:p>
        </p:txBody>
      </p:sp>
    </p:spTree>
    <p:extLst>
      <p:ext uri="{BB962C8B-B14F-4D97-AF65-F5344CB8AC3E}">
        <p14:creationId xmlns:p14="http://schemas.microsoft.com/office/powerpoint/2010/main" val="320824908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3781899" cy="6280621"/>
          </a:xfrm>
        </p:spPr>
        <p:txBody>
          <a:bodyPr anchor="ctr"/>
          <a:lstStyle>
            <a:lvl1pPr>
              <a:defRPr sz="5400" spc="-150"/>
            </a:lvl1pPr>
          </a:lstStyle>
          <a:p>
            <a:r>
              <a:rPr lang="en-US" dirty="0"/>
              <a:t>Click to edit Master title style</a:t>
            </a:r>
          </a:p>
        </p:txBody>
      </p:sp>
      <p:sp>
        <p:nvSpPr>
          <p:cNvPr id="3" name="Oval 2"/>
          <p:cNvSpPr/>
          <p:nvPr userDrawn="1"/>
        </p:nvSpPr>
        <p:spPr>
          <a:xfrm>
            <a:off x="6145020" y="1255636"/>
            <a:ext cx="4289737" cy="433236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err="1">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57342631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8687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9815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10"/>
            <a:ext cx="12192000" cy="6851981"/>
          </a:xfrm>
          <a:prstGeom prst="rect">
            <a:avLst/>
          </a:prstGeom>
        </p:spPr>
      </p:pic>
      <p:sp>
        <p:nvSpPr>
          <p:cNvPr id="6" name="Rectangle 5"/>
          <p:cNvSpPr/>
          <p:nvPr/>
        </p:nvSpPr>
        <p:spPr bwMode="auto">
          <a:xfrm>
            <a:off x="4751363" y="1186357"/>
            <a:ext cx="7171399" cy="44840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7"/>
            <a:ext cx="7171399" cy="2706373"/>
          </a:xfrm>
          <a:noFill/>
        </p:spPr>
        <p:txBody>
          <a:bodyPr wrap="square" tIns="91440" bIns="91440" anchor="t" anchorCtr="0">
            <a:no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2069" y="3892729"/>
            <a:ext cx="7170692" cy="1777652"/>
          </a:xfrm>
          <a:noFill/>
        </p:spPr>
        <p:txBody>
          <a:bodyPr wrap="square" lIns="182880" tIns="146304" rIns="182880" bIns="146304">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753139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830189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427270699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p:nvPicPr>
        <p:blipFill>
          <a:blip r:embed="rId2"/>
          <a:stretch>
            <a:fillRect/>
          </a:stretch>
        </p:blipFill>
        <p:spPr bwMode="invGray">
          <a:xfrm>
            <a:off x="450206" y="3083652"/>
            <a:ext cx="3227129" cy="692059"/>
          </a:xfrm>
          <a:prstGeom prst="rect">
            <a:avLst/>
          </a:prstGeom>
        </p:spPr>
      </p:pic>
    </p:spTree>
    <p:extLst>
      <p:ext uri="{BB962C8B-B14F-4D97-AF65-F5344CB8AC3E}">
        <p14:creationId xmlns:p14="http://schemas.microsoft.com/office/powerpoint/2010/main" val="220625547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49442"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2" y="6477874"/>
            <a:ext cx="8382000" cy="380127"/>
          </a:xfrm>
          <a:prstGeom prst="rect">
            <a:avLst/>
          </a:prstGeom>
        </p:spPr>
        <p:txBody>
          <a:bodyPr/>
          <a:lstStyle/>
          <a:p>
            <a:pPr defTabSz="914192"/>
            <a:endParaRPr lang="en-US" sz="1765"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defTabSz="914192"/>
            <a:fld id="{6A4C1A4A-E5E6-4CC1-B72C-A20A4EB3E2D2}" type="slidenum">
              <a:rPr lang="en-US" sz="1765" smtClean="0">
                <a:solidFill>
                  <a:srgbClr val="505050"/>
                </a:solidFill>
              </a:rPr>
              <a:pPr defTabSz="914192"/>
              <a:t>‹#›</a:t>
            </a:fld>
            <a:endParaRPr lang="en-US" sz="1765" dirty="0">
              <a:solidFill>
                <a:srgbClr val="505050"/>
              </a:solidFill>
            </a:endParaRPr>
          </a:p>
        </p:txBody>
      </p:sp>
    </p:spTree>
    <p:extLst>
      <p:ext uri="{BB962C8B-B14F-4D97-AF65-F5344CB8AC3E}">
        <p14:creationId xmlns:p14="http://schemas.microsoft.com/office/powerpoint/2010/main" val="16146380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2004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Rectangle 2"/>
          <p:cNvSpPr/>
          <p:nvPr/>
        </p:nvSpPr>
        <p:spPr bwMode="auto">
          <a:xfrm>
            <a:off x="508550" y="3575430"/>
            <a:ext cx="11192219" cy="3076192"/>
          </a:xfrm>
          <a:prstGeom prst="rect">
            <a:avLst/>
          </a:prstGeom>
          <a:gradFill>
            <a:gsLst>
              <a:gs pos="1500">
                <a:srgbClr val="8090A8"/>
              </a:gs>
              <a:gs pos="0">
                <a:srgbClr val="002050"/>
              </a:gs>
              <a:gs pos="100000">
                <a:schemeClr val="bg1">
                  <a:lumMod val="95000"/>
                </a:schemeClr>
              </a:gs>
              <a:gs pos="2000">
                <a:schemeClr val="bg1">
                  <a:lumMod val="95000"/>
                </a:schemeClr>
              </a:gs>
            </a:gsLst>
            <a:lin ang="16200000" scaled="1"/>
          </a:gra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p:nvSpPr>
        <p:spPr bwMode="auto">
          <a:xfrm>
            <a:off x="2297802" y="1796851"/>
            <a:ext cx="9402967" cy="1737875"/>
          </a:xfrm>
          <a:prstGeom prst="rect">
            <a:avLst/>
          </a:prstGeom>
          <a:gradFill flip="none" rotWithShape="1">
            <a:gsLst>
              <a:gs pos="0">
                <a:srgbClr val="002050"/>
              </a:gs>
              <a:gs pos="97000">
                <a:schemeClr val="bg1"/>
              </a:gs>
              <a:gs pos="3000">
                <a:schemeClr val="bg1"/>
              </a:gs>
              <a:gs pos="100000">
                <a:srgbClr val="002060"/>
              </a:gs>
            </a:gsLst>
            <a:lin ang="16200000" scaled="1"/>
            <a:tileRect/>
          </a:gra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p:nvSpPr>
        <p:spPr bwMode="auto">
          <a:xfrm>
            <a:off x="508550" y="1832854"/>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59" name="Straight Connector 58"/>
          <p:cNvCxnSpPr/>
          <p:nvPr/>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600" b="1">
                <a:solidFill>
                  <a:schemeClr val="bg1"/>
                </a:solidFill>
              </a:defRPr>
            </a:lvl1pPr>
          </a:lstStyle>
          <a:p>
            <a:pPr lvl="0"/>
            <a:r>
              <a:rPr lang="en-US" dirty="0"/>
              <a:t>1</a:t>
            </a:r>
          </a:p>
        </p:txBody>
      </p:sp>
      <p:sp>
        <p:nvSpPr>
          <p:cNvPr id="67" name="Text Placeholder 66"/>
          <p:cNvSpPr>
            <a:spLocks noGrp="1"/>
          </p:cNvSpPr>
          <p:nvPr>
            <p:ph type="body" sz="quarter" idx="11"/>
          </p:nvPr>
        </p:nvSpPr>
        <p:spPr>
          <a:xfrm>
            <a:off x="2476500" y="2225483"/>
            <a:ext cx="2659303" cy="886397"/>
          </a:xfrm>
        </p:spPr>
        <p:txBody>
          <a:bodyPr lIns="0" tIns="0" rIns="0" bIns="0" anchor="ctr"/>
          <a:lstStyle>
            <a:lvl1pPr marL="0" indent="0">
              <a:buNone/>
              <a:defRPr sz="3200"/>
            </a:lvl1pPr>
            <a:lvl2pPr marL="336081" indent="0">
              <a:buNone/>
              <a:defRPr/>
            </a:lvl2pPr>
            <a:lvl3pPr marL="560133" indent="0">
              <a:buNone/>
              <a:defRPr/>
            </a:lvl3pPr>
            <a:lvl4pPr marL="784187" indent="0">
              <a:buNone/>
              <a:defRPr/>
            </a:lvl4pPr>
            <a:lvl5pPr marL="1008240" indent="0">
              <a:buNone/>
              <a:defRPr/>
            </a:lvl5pPr>
          </a:lstStyle>
          <a:p>
            <a:pPr lvl="0"/>
            <a:r>
              <a:rPr lang="en-US"/>
              <a:t>Edit Master text styles</a:t>
            </a:r>
          </a:p>
        </p:txBody>
      </p:sp>
      <p:sp>
        <p:nvSpPr>
          <p:cNvPr id="68" name="Text Placeholder 66"/>
          <p:cNvSpPr>
            <a:spLocks noGrp="1"/>
          </p:cNvSpPr>
          <p:nvPr>
            <p:ph type="body" sz="quarter" idx="12"/>
          </p:nvPr>
        </p:nvSpPr>
        <p:spPr>
          <a:xfrm>
            <a:off x="5455754" y="2530182"/>
            <a:ext cx="5996440" cy="276999"/>
          </a:xfrm>
        </p:spPr>
        <p:txBody>
          <a:bodyPr lIns="0" tIns="0" rIns="0" bIns="0" anchor="ctr"/>
          <a:lstStyle>
            <a:lvl1pPr marL="0" indent="0">
              <a:buNone/>
              <a:defRPr sz="2000">
                <a:latin typeface="+mn-lt"/>
              </a:defRPr>
            </a:lvl1pPr>
            <a:lvl2pPr marL="336081" indent="0">
              <a:buNone/>
              <a:defRPr/>
            </a:lvl2pPr>
            <a:lvl3pPr marL="560133" indent="0">
              <a:buNone/>
              <a:defRPr/>
            </a:lvl3pPr>
            <a:lvl4pPr marL="784187" indent="0">
              <a:buNone/>
              <a:defRPr/>
            </a:lvl4pPr>
            <a:lvl5pPr marL="1008240" indent="0">
              <a:buNone/>
              <a:defRPr/>
            </a:lvl5pPr>
          </a:lstStyle>
          <a:p>
            <a:pPr lvl="0"/>
            <a:r>
              <a:rPr lang="en-US"/>
              <a:t>Edit Master text styles</a:t>
            </a:r>
          </a:p>
        </p:txBody>
      </p:sp>
      <p:sp>
        <p:nvSpPr>
          <p:cNvPr id="69" name="Text Placeholder 7"/>
          <p:cNvSpPr>
            <a:spLocks noGrp="1"/>
          </p:cNvSpPr>
          <p:nvPr>
            <p:ph type="body" sz="quarter" idx="13"/>
          </p:nvPr>
        </p:nvSpPr>
        <p:spPr>
          <a:xfrm>
            <a:off x="274638"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Edit Master text styles</a:t>
            </a:r>
          </a:p>
        </p:txBody>
      </p:sp>
    </p:spTree>
    <p:extLst>
      <p:ext uri="{BB962C8B-B14F-4D97-AF65-F5344CB8AC3E}">
        <p14:creationId xmlns:p14="http://schemas.microsoft.com/office/powerpoint/2010/main" val="2584256704"/>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Rectangle 2"/>
          <p:cNvSpPr/>
          <p:nvPr/>
        </p:nvSpPr>
        <p:spPr bwMode="auto">
          <a:xfrm>
            <a:off x="508550" y="3575430"/>
            <a:ext cx="11192219" cy="3076192"/>
          </a:xfrm>
          <a:prstGeom prst="rect">
            <a:avLst/>
          </a:prstGeom>
          <a:solidFill>
            <a:schemeClr val="bg1"/>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p:nvSpPr>
        <p:spPr bwMode="auto">
          <a:xfrm>
            <a:off x="2297802" y="1796851"/>
            <a:ext cx="9402967" cy="1737875"/>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p:nvSpPr>
        <p:spPr bwMode="auto">
          <a:xfrm>
            <a:off x="508550" y="1832854"/>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600" b="1">
                <a:solidFill>
                  <a:schemeClr val="bg1"/>
                </a:solidFill>
              </a:defRPr>
            </a:lvl1pPr>
          </a:lstStyle>
          <a:p>
            <a:pPr lvl="0"/>
            <a:r>
              <a:rPr lang="en-US" dirty="0"/>
              <a:t>1</a:t>
            </a:r>
          </a:p>
        </p:txBody>
      </p:sp>
      <p:sp>
        <p:nvSpPr>
          <p:cNvPr id="67" name="Text Placeholder 66"/>
          <p:cNvSpPr>
            <a:spLocks noGrp="1"/>
          </p:cNvSpPr>
          <p:nvPr>
            <p:ph type="body" sz="quarter" idx="11"/>
          </p:nvPr>
        </p:nvSpPr>
        <p:spPr>
          <a:xfrm>
            <a:off x="2476500" y="1953670"/>
            <a:ext cx="8975694" cy="443198"/>
          </a:xfrm>
        </p:spPr>
        <p:txBody>
          <a:bodyPr lIns="0" tIns="0" rIns="0" bIns="0" anchor="ctr"/>
          <a:lstStyle>
            <a:lvl1pPr marL="0" indent="0">
              <a:buNone/>
              <a:defRPr sz="3200">
                <a:solidFill>
                  <a:srgbClr val="0070C0"/>
                </a:solidFill>
              </a:defRPr>
            </a:lvl1pPr>
            <a:lvl2pPr marL="336081" indent="0">
              <a:buNone/>
              <a:defRPr/>
            </a:lvl2pPr>
            <a:lvl3pPr marL="560133" indent="0">
              <a:buNone/>
              <a:defRPr/>
            </a:lvl3pPr>
            <a:lvl4pPr marL="784187" indent="0">
              <a:buNone/>
              <a:defRPr/>
            </a:lvl4pPr>
            <a:lvl5pPr marL="1008240" indent="0">
              <a:buNone/>
              <a:defRPr/>
            </a:lvl5pPr>
          </a:lstStyle>
          <a:p>
            <a:pPr lvl="0"/>
            <a:r>
              <a:rPr lang="en-US"/>
              <a:t>Edit Master text styles</a:t>
            </a:r>
          </a:p>
        </p:txBody>
      </p:sp>
      <p:sp>
        <p:nvSpPr>
          <p:cNvPr id="68" name="Text Placeholder 66"/>
          <p:cNvSpPr>
            <a:spLocks noGrp="1"/>
          </p:cNvSpPr>
          <p:nvPr>
            <p:ph type="body" sz="quarter" idx="12"/>
          </p:nvPr>
        </p:nvSpPr>
        <p:spPr>
          <a:xfrm>
            <a:off x="2476500" y="2530182"/>
            <a:ext cx="8975694" cy="276999"/>
          </a:xfrm>
        </p:spPr>
        <p:txBody>
          <a:bodyPr lIns="0" tIns="0" rIns="0" bIns="0" anchor="t" anchorCtr="0"/>
          <a:lstStyle>
            <a:lvl1pPr marL="0" indent="0">
              <a:buNone/>
              <a:defRPr sz="2000">
                <a:latin typeface="+mn-lt"/>
              </a:defRPr>
            </a:lvl1pPr>
            <a:lvl2pPr marL="336081" indent="0">
              <a:buNone/>
              <a:defRPr/>
            </a:lvl2pPr>
            <a:lvl3pPr marL="560133" indent="0">
              <a:buNone/>
              <a:defRPr/>
            </a:lvl3pPr>
            <a:lvl4pPr marL="784187" indent="0">
              <a:buNone/>
              <a:defRPr/>
            </a:lvl4pPr>
            <a:lvl5pPr marL="1008240" indent="0">
              <a:buNone/>
              <a:defRPr/>
            </a:lvl5pPr>
          </a:lstStyle>
          <a:p>
            <a:pPr lvl="0"/>
            <a:r>
              <a:rPr lang="en-US"/>
              <a:t>Edit Master text styles</a:t>
            </a:r>
          </a:p>
        </p:txBody>
      </p:sp>
    </p:spTree>
    <p:extLst>
      <p:ext uri="{BB962C8B-B14F-4D97-AF65-F5344CB8AC3E}">
        <p14:creationId xmlns:p14="http://schemas.microsoft.com/office/powerpoint/2010/main" val="4103861760"/>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470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1494371"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43288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dirty="0"/>
              <a:t>Click to edit Master title style: second line</a:t>
            </a:r>
          </a:p>
        </p:txBody>
      </p:sp>
      <p:sp>
        <p:nvSpPr>
          <p:cNvPr id="7" name="Text Placeholder 5"/>
          <p:cNvSpPr>
            <a:spLocks noGrp="1"/>
          </p:cNvSpPr>
          <p:nvPr>
            <p:ph type="body" sz="quarter" idx="10"/>
          </p:nvPr>
        </p:nvSpPr>
        <p:spPr>
          <a:xfrm>
            <a:off x="2974849" y="1897702"/>
            <a:ext cx="9106244"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2400">
                <a:latin typeface="+mj-lt"/>
              </a:defRPr>
            </a:lvl2pPr>
            <a:lvl3pPr marL="548535" indent="-182845">
              <a:buFont typeface="Arial" panose="020B0604020202020204" pitchFamily="34" charset="0"/>
              <a:buChar char="•"/>
              <a:defRPr sz="20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Feature</a:t>
            </a:r>
          </a:p>
        </p:txBody>
      </p:sp>
    </p:spTree>
    <p:extLst>
      <p:ext uri="{BB962C8B-B14F-4D97-AF65-F5344CB8AC3E}">
        <p14:creationId xmlns:p14="http://schemas.microsoft.com/office/powerpoint/2010/main" val="26680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03"/>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58681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10"/>
            <a:ext cx="12192000" cy="6851980"/>
          </a:xfrm>
          <a:prstGeom prst="rect">
            <a:avLst/>
          </a:prstGeom>
        </p:spPr>
      </p:pic>
      <p:sp>
        <p:nvSpPr>
          <p:cNvPr id="4" name="Rectangle 3"/>
          <p:cNvSpPr/>
          <p:nvPr/>
        </p:nvSpPr>
        <p:spPr bwMode="auto">
          <a:xfrm>
            <a:off x="4751363" y="1186357"/>
            <a:ext cx="7171399" cy="44840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201815"/>
            <a:ext cx="7171399" cy="4484025"/>
          </a:xfrm>
          <a:noFill/>
        </p:spPr>
        <p:txBody>
          <a:bodyPr wrap="square" tIns="91440" bIns="91440" anchor="t" anchorCtr="0">
            <a:noAutofit/>
          </a:bodyPr>
          <a:lstStyle>
            <a:lvl1pPr>
              <a:defRPr lang="en-US" sz="7056" b="0" kern="1200" cap="none" spc="-98"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1957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cSld name="Ending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69239" y="2980789"/>
            <a:ext cx="3575287" cy="765878"/>
          </a:xfrm>
          <a:prstGeom prst="rect">
            <a:avLst/>
          </a:prstGeom>
        </p:spPr>
      </p:pic>
      <p:sp>
        <p:nvSpPr>
          <p:cNvPr id="3" name="Text Box 3"/>
          <p:cNvSpPr txBox="1">
            <a:spLocks noChangeArrowheads="1"/>
          </p:cNvSpPr>
          <p:nvPr userDrawn="1"/>
        </p:nvSpPr>
        <p:spPr bwMode="blackWhite">
          <a:xfrm>
            <a:off x="251621" y="6151170"/>
            <a:ext cx="10384123" cy="407316"/>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marL="0" marR="0" lvl="0" indent="0" algn="l" defTabSz="89588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1940">
                      <a:srgbClr val="FFFFFF"/>
                    </a:gs>
                    <a:gs pos="24000">
                      <a:srgbClr val="FFFFFF"/>
                    </a:gs>
                  </a:gsLst>
                  <a:lin ang="5400000" scaled="0"/>
                </a:gradFill>
                <a:effectLst/>
                <a:uLnTx/>
                <a:uFillTx/>
                <a:latin typeface="Segoe UI"/>
                <a:ea typeface="+mn-ea"/>
                <a:cs typeface="Arial" charset="0"/>
              </a:rPr>
              <a:t>© 2014 Microsoft Corporation. All rights reserved. Microsoft, Windows, Windows Vista and other product names are or may be registered trademarks and/or trademarks in the U.S. and/or other countries.</a:t>
            </a:r>
          </a:p>
          <a:p>
            <a:pPr marL="0" marR="0" lvl="0" indent="0" algn="l" defTabSz="89588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1940">
                      <a:srgbClr val="FFFFFF"/>
                    </a:gs>
                    <a:gs pos="24000">
                      <a:srgbClr val="FFFFFF"/>
                    </a:gs>
                  </a:gsLst>
                  <a:lin ang="5400000" scaled="0"/>
                </a:gradFill>
                <a:effectLst/>
                <a:uLnTx/>
                <a:uFillTx/>
                <a:latin typeface="Segoe UI"/>
                <a:ea typeface="+mn-ea"/>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089792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73" b="13223"/>
          <a:stretch/>
        </p:blipFill>
        <p:spPr>
          <a:xfrm>
            <a:off x="21771" y="-1"/>
            <a:ext cx="12169619" cy="6858001"/>
          </a:xfrm>
          <a:prstGeom prst="rect">
            <a:avLst/>
          </a:prstGeom>
        </p:spPr>
      </p:pic>
      <p:sp>
        <p:nvSpPr>
          <p:cNvPr id="7" name="TextBox 6"/>
          <p:cNvSpPr txBox="1"/>
          <p:nvPr userDrawn="1"/>
        </p:nvSpPr>
        <p:spPr>
          <a:xfrm>
            <a:off x="5055366" y="6440772"/>
            <a:ext cx="2079712" cy="439074"/>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dirty="0">
                <a:ln>
                  <a:noFill/>
                </a:ln>
                <a:solidFill>
                  <a:srgbClr val="0070C0"/>
                </a:solidFill>
                <a:effectLst/>
                <a:uLnTx/>
                <a:uFillTx/>
                <a:latin typeface="Segoe UI"/>
                <a:ea typeface="+mn-ea"/>
                <a:cs typeface="+mn-cs"/>
              </a:rPr>
              <a:t>MICROSOFT CONFIDENTIAL</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10400696" y="6324883"/>
            <a:ext cx="1606863" cy="352152"/>
          </a:xfrm>
          <a:prstGeom prst="rect">
            <a:avLst/>
          </a:prstGeom>
        </p:spPr>
      </p:pic>
    </p:spTree>
    <p:extLst>
      <p:ext uri="{BB962C8B-B14F-4D97-AF65-F5344CB8AC3E}">
        <p14:creationId xmlns:p14="http://schemas.microsoft.com/office/powerpoint/2010/main" val="137677232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301423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with Sub ">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707"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381000" y="228601"/>
            <a:ext cx="11290165" cy="553998"/>
          </a:xfrm>
          <a:prstGeom prst="rect">
            <a:avLst/>
          </a:prstGeom>
        </p:spPr>
        <p:txBody>
          <a:bodyPr/>
          <a:lstStyle/>
          <a:p>
            <a:r>
              <a:rPr lang="en-US" dirty="0"/>
              <a:t>Title and content</a:t>
            </a:r>
          </a:p>
        </p:txBody>
      </p:sp>
      <p:sp>
        <p:nvSpPr>
          <p:cNvPr id="10" name="Text Placeholder 9"/>
          <p:cNvSpPr>
            <a:spLocks noGrp="1"/>
          </p:cNvSpPr>
          <p:nvPr>
            <p:ph type="body" sz="quarter" idx="11"/>
          </p:nvPr>
        </p:nvSpPr>
        <p:spPr>
          <a:xfrm>
            <a:off x="381000" y="782638"/>
            <a:ext cx="11290300" cy="4247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8206821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4" name="Rectangle 3"/>
          <p:cNvSpPr/>
          <p:nvPr userDrawn="1"/>
        </p:nvSpPr>
        <p:spPr bwMode="auto">
          <a:xfrm>
            <a:off x="0" y="5005137"/>
            <a:ext cx="12192000" cy="185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r" defTabSz="914099" fontAlgn="base">
              <a:spcBef>
                <a:spcPct val="0"/>
              </a:spcBef>
              <a:spcAft>
                <a:spcPct val="0"/>
              </a:spcAft>
            </a:pPr>
            <a:endParaRPr lang="en-US" dirty="0"/>
          </a:p>
        </p:txBody>
      </p:sp>
      <p:sp>
        <p:nvSpPr>
          <p:cNvPr id="2" name="TextBox 1"/>
          <p:cNvSpPr txBox="1"/>
          <p:nvPr userDrawn="1"/>
        </p:nvSpPr>
        <p:spPr>
          <a:xfrm>
            <a:off x="232610" y="5777651"/>
            <a:ext cx="6752390" cy="553998"/>
          </a:xfrm>
          <a:prstGeom prst="rect">
            <a:avLst/>
          </a:prstGeom>
          <a:noFill/>
        </p:spPr>
        <p:txBody>
          <a:bodyPr wrap="square" rtlCol="0">
            <a:spAutoFit/>
          </a:bodyPr>
          <a:lstStyle/>
          <a:p>
            <a:r>
              <a:rPr lang="en-US" sz="3000" dirty="0">
                <a:solidFill>
                  <a:schemeClr val="bg1"/>
                </a:solidFill>
                <a:latin typeface="Segoe UI Light" panose="020B0502040204020203" pitchFamily="34" charset="0"/>
                <a:ea typeface="Segoe UI" panose="020B0502040204020203" pitchFamily="34" charset="0"/>
                <a:cs typeface="Segoe UI" panose="020B0502040204020203" pitchFamily="34" charset="0"/>
              </a:rPr>
              <a:t>Create</a:t>
            </a:r>
            <a:r>
              <a:rPr lang="en-US" sz="3000" baseline="0" dirty="0">
                <a:solidFill>
                  <a:schemeClr val="bg1"/>
                </a:solidFill>
                <a:latin typeface="Segoe UI Light" panose="020B0502040204020203" pitchFamily="34" charset="0"/>
                <a:ea typeface="Segoe UI" panose="020B0502040204020203" pitchFamily="34" charset="0"/>
                <a:cs typeface="Segoe UI" panose="020B0502040204020203" pitchFamily="34" charset="0"/>
              </a:rPr>
              <a:t> t</a:t>
            </a:r>
            <a:r>
              <a:rPr lang="en-US" sz="3000" dirty="0">
                <a:solidFill>
                  <a:schemeClr val="bg1"/>
                </a:solidFill>
                <a:latin typeface="Segoe UI Light" panose="020B0502040204020203" pitchFamily="34" charset="0"/>
                <a:ea typeface="Segoe UI" panose="020B0502040204020203" pitchFamily="34" charset="0"/>
                <a:cs typeface="Segoe UI" panose="020B0502040204020203" pitchFamily="34" charset="0"/>
              </a:rPr>
              <a:t>he Internet of Your Things</a:t>
            </a:r>
          </a:p>
        </p:txBody>
      </p:sp>
      <p:sp>
        <p:nvSpPr>
          <p:cNvPr id="5" name="Text Placeholder 41"/>
          <p:cNvSpPr txBox="1">
            <a:spLocks/>
          </p:cNvSpPr>
          <p:nvPr userDrawn="1"/>
        </p:nvSpPr>
        <p:spPr>
          <a:xfrm>
            <a:off x="268554" y="6272761"/>
            <a:ext cx="2664979" cy="24278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00" dirty="0">
                <a:solidFill>
                  <a:schemeClr val="bg1"/>
                </a:solidFill>
                <a:latin typeface="Segoe UI"/>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228" y="5128295"/>
            <a:ext cx="1806670" cy="664572"/>
          </a:xfrm>
          <a:prstGeom prst="rect">
            <a:avLst/>
          </a:prstGeom>
        </p:spPr>
      </p:pic>
    </p:spTree>
    <p:extLst>
      <p:ext uri="{BB962C8B-B14F-4D97-AF65-F5344CB8AC3E}">
        <p14:creationId xmlns:p14="http://schemas.microsoft.com/office/powerpoint/2010/main" val="8661439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 y="3009"/>
            <a:ext cx="12189936" cy="6851977"/>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4" y="468338"/>
            <a:ext cx="1522404" cy="326167"/>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240" y="2980724"/>
            <a:ext cx="3585700" cy="3586209"/>
          </a:xfrm>
          <a:prstGeom prst="rect">
            <a:avLst/>
          </a:prstGeom>
        </p:spPr>
      </p:pic>
    </p:spTree>
    <p:extLst>
      <p:ext uri="{BB962C8B-B14F-4D97-AF65-F5344CB8AC3E}">
        <p14:creationId xmlns:p14="http://schemas.microsoft.com/office/powerpoint/2010/main" val="211063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8248" b="8215"/>
          <a:stretch/>
        </p:blipFill>
        <p:spPr>
          <a:xfrm>
            <a:off x="7459" y="6624"/>
            <a:ext cx="12184541" cy="6851378"/>
          </a:xfrm>
          <a:prstGeom prst="rect">
            <a:avLst/>
          </a:prstGeom>
        </p:spPr>
      </p:pic>
      <p:sp>
        <p:nvSpPr>
          <p:cNvPr id="2" name="Rectangle 1"/>
          <p:cNvSpPr/>
          <p:nvPr userDrawn="1"/>
        </p:nvSpPr>
        <p:spPr bwMode="auto">
          <a:xfrm>
            <a:off x="269240" y="2980725"/>
            <a:ext cx="7171399" cy="359258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100000">
                    <a:srgbClr val="FFFFFF"/>
                  </a:gs>
                  <a:gs pos="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0739"/>
            <a:ext cx="7171336" cy="1793104"/>
          </a:xfrm>
          <a:noFill/>
        </p:spPr>
        <p:txBody>
          <a:bodyPr lIns="146304" tIns="91440" rIns="146304" bIns="91440" anchor="t" anchorCtr="0"/>
          <a:lstStyle>
            <a:lvl1pPr>
              <a:defRPr sz="5293"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2" y="4780202"/>
            <a:ext cx="7171336" cy="1236558"/>
          </a:xfrm>
        </p:spPr>
        <p:txBody>
          <a:bodyPr tIns="109728" bIns="109728">
            <a:noAutofit/>
          </a:bodyPr>
          <a:lstStyle>
            <a:lvl1pPr marL="0" indent="0">
              <a:spcBef>
                <a:spcPts val="0"/>
              </a:spcBef>
              <a:buNone/>
              <a:defRPr sz="3136">
                <a:gradFill>
                  <a:gsLst>
                    <a:gs pos="100000">
                      <a:schemeClr val="bg1"/>
                    </a:gs>
                    <a:gs pos="0">
                      <a:schemeClr val="bg1"/>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684" y="6026624"/>
            <a:ext cx="7172955" cy="537931"/>
          </a:xfrm>
        </p:spPr>
        <p:txBody>
          <a:bodyPr lIns="182880" tIns="146304" rIns="182880" bIns="146304"/>
          <a:lstStyle>
            <a:lvl1pPr marL="0" indent="0" algn="r">
              <a:buNone/>
              <a:defRPr sz="1765" baseline="0">
                <a:gradFill>
                  <a:gsLst>
                    <a:gs pos="1250">
                      <a:schemeClr val="bg1"/>
                    </a:gs>
                    <a:gs pos="100000">
                      <a:schemeClr val="bg1"/>
                    </a:gs>
                  </a:gsLst>
                  <a:lin ang="5400000" scaled="0"/>
                </a:gra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Insert Session Code Here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4" y="470067"/>
            <a:ext cx="1522404" cy="326167"/>
          </a:xfrm>
          <a:prstGeom prst="rect">
            <a:avLst/>
          </a:prstGeom>
        </p:spPr>
      </p:pic>
    </p:spTree>
    <p:extLst>
      <p:ext uri="{BB962C8B-B14F-4D97-AF65-F5344CB8AC3E}">
        <p14:creationId xmlns:p14="http://schemas.microsoft.com/office/powerpoint/2010/main" val="331304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 y="-5828"/>
            <a:ext cx="12211022" cy="6863830"/>
          </a:xfrm>
          <a:prstGeom prst="rect">
            <a:avLst/>
          </a:prstGeom>
        </p:spPr>
      </p:pic>
      <p:sp>
        <p:nvSpPr>
          <p:cNvPr id="6" name="Rectangle 5"/>
          <p:cNvSpPr/>
          <p:nvPr userDrawn="1"/>
        </p:nvSpPr>
        <p:spPr bwMode="auto">
          <a:xfrm rot="16200000">
            <a:off x="-159333" y="154447"/>
            <a:ext cx="6863830" cy="6543267"/>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856" y="476578"/>
            <a:ext cx="1522404" cy="326167"/>
          </a:xfrm>
          <a:prstGeom prst="rect">
            <a:avLst/>
          </a:prstGeom>
        </p:spPr>
      </p:pic>
      <p:sp>
        <p:nvSpPr>
          <p:cNvPr id="2" name="Rectangle 1"/>
          <p:cNvSpPr/>
          <p:nvPr userDrawn="1"/>
        </p:nvSpPr>
        <p:spPr bwMode="auto">
          <a:xfrm>
            <a:off x="269239" y="2988437"/>
            <a:ext cx="7169557"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8451"/>
            <a:ext cx="7171336" cy="1793104"/>
          </a:xfrm>
          <a:noFill/>
        </p:spPr>
        <p:txBody>
          <a:bodyPr lIns="146304" tIns="91440" rIns="146304" bIns="91440" anchor="t" anchorCtr="0"/>
          <a:lstStyle>
            <a:lvl1pPr>
              <a:defRPr sz="5293" spc="-98" baseline="0">
                <a:gradFill>
                  <a:gsLst>
                    <a:gs pos="100000">
                      <a:schemeClr val="accent6"/>
                    </a:gs>
                    <a:gs pos="0">
                      <a:schemeClr val="accent6"/>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4" y="4795386"/>
            <a:ext cx="7172955" cy="1220610"/>
          </a:xfrm>
        </p:spPr>
        <p:txBody>
          <a:bodyPr tIns="109728" bIns="109728">
            <a:noAutofit/>
          </a:bodyPr>
          <a:lstStyle>
            <a:lvl1pPr marL="0" indent="0">
              <a:spcBef>
                <a:spcPts val="0"/>
              </a:spcBef>
              <a:buNone/>
              <a:defRPr sz="3136">
                <a:gradFill>
                  <a:gsLst>
                    <a:gs pos="100000">
                      <a:schemeClr val="accent6"/>
                    </a:gs>
                    <a:gs pos="0">
                      <a:schemeClr val="accent6"/>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398" y="6022353"/>
            <a:ext cx="7173240" cy="559522"/>
          </a:xfrm>
        </p:spPr>
        <p:txBody>
          <a:bodyPr vert="horz" wrap="square" lIns="182880" tIns="146304" rIns="182880" bIns="146304" rtlCol="0">
            <a:noAutofit/>
          </a:bodyPr>
          <a:lstStyle>
            <a:lvl1pPr marL="336080" indent="-336080" algn="r">
              <a:buNone/>
              <a:defRPr lang="en-US" sz="1765" dirty="0" smtClean="0">
                <a:gradFill>
                  <a:gsLst>
                    <a:gs pos="1250">
                      <a:schemeClr val="accent6"/>
                    </a:gs>
                    <a:gs pos="100000">
                      <a:schemeClr val="accent6"/>
                    </a:gs>
                  </a:gsLst>
                  <a:lin ang="5400000" scaled="0"/>
                </a:gradFill>
                <a:latin typeface="+mn-lt"/>
              </a:defRPr>
            </a:lvl1pPr>
          </a:lstStyle>
          <a:p>
            <a:pPr marL="0" lvl="0" indent="0"/>
            <a:r>
              <a:rPr lang="en-US" dirty="0"/>
              <a:t>Insert Session Code Here</a:t>
            </a:r>
          </a:p>
        </p:txBody>
      </p:sp>
    </p:spTree>
    <p:extLst>
      <p:ext uri="{BB962C8B-B14F-4D97-AF65-F5344CB8AC3E}">
        <p14:creationId xmlns:p14="http://schemas.microsoft.com/office/powerpoint/2010/main" val="295166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0" y="-5828"/>
            <a:ext cx="12211022" cy="6863830"/>
          </a:xfrm>
          <a:prstGeom prst="rect">
            <a:avLst/>
          </a:prstGeom>
        </p:spPr>
      </p:pic>
      <p:sp>
        <p:nvSpPr>
          <p:cNvPr id="10" name="Rectangle 9"/>
          <p:cNvSpPr/>
          <p:nvPr userDrawn="1"/>
        </p:nvSpPr>
        <p:spPr bwMode="auto">
          <a:xfrm>
            <a:off x="269239" y="2974354"/>
            <a:ext cx="7169557" cy="3592580"/>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3405" y="473036"/>
            <a:ext cx="1522404" cy="326276"/>
          </a:xfrm>
          <a:prstGeom prst="rect">
            <a:avLst/>
          </a:prstGeom>
        </p:spPr>
      </p:pic>
      <p:sp>
        <p:nvSpPr>
          <p:cNvPr id="9" name="Title 1"/>
          <p:cNvSpPr>
            <a:spLocks noGrp="1"/>
          </p:cNvSpPr>
          <p:nvPr>
            <p:ph type="title" hasCustomPrompt="1"/>
          </p:nvPr>
        </p:nvSpPr>
        <p:spPr>
          <a:xfrm>
            <a:off x="269302" y="2980725"/>
            <a:ext cx="7171336" cy="1793090"/>
          </a:xfrm>
          <a:noFill/>
        </p:spPr>
        <p:txBody>
          <a:bodyPr lIns="146304" tIns="91440" rIns="146304" bIns="91440" anchor="t" anchorCtr="0"/>
          <a:lstStyle>
            <a:lvl1pPr>
              <a:defRPr sz="5293"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5" name="Text Placeholder 4"/>
          <p:cNvSpPr>
            <a:spLocks noGrp="1"/>
          </p:cNvSpPr>
          <p:nvPr>
            <p:ph type="body" sz="quarter" idx="12" hasCustomPrompt="1"/>
          </p:nvPr>
        </p:nvSpPr>
        <p:spPr>
          <a:xfrm>
            <a:off x="269302" y="4775113"/>
            <a:ext cx="7171337" cy="1239568"/>
          </a:xfrm>
          <a:noFill/>
        </p:spPr>
        <p:txBody>
          <a:bodyPr lIns="146304" tIns="109728" rIns="146304" bIns="109728">
            <a:noAutofit/>
          </a:bodyPr>
          <a:lstStyle>
            <a:lvl1pPr marL="0" indent="0">
              <a:spcBef>
                <a:spcPts val="0"/>
              </a:spcBef>
              <a:buNone/>
              <a:defRPr sz="3136" b="0" spc="0" baseline="0">
                <a:gradFill>
                  <a:gsLst>
                    <a:gs pos="100000">
                      <a:schemeClr val="bg1"/>
                    </a:gs>
                    <a:gs pos="0">
                      <a:schemeClr val="bg1"/>
                    </a:gs>
                  </a:gsLst>
                  <a:lin ang="5400000" scaled="0"/>
                </a:gradFill>
                <a:latin typeface="+mj-lt"/>
              </a:defRPr>
            </a:lvl1pPr>
          </a:lstStyle>
          <a:p>
            <a:pPr lvl="0"/>
            <a:r>
              <a:rPr lang="en-US" dirty="0"/>
              <a:t>Speaker Name</a:t>
            </a:r>
          </a:p>
          <a:p>
            <a:pPr lvl="0"/>
            <a:r>
              <a:rPr lang="en-US" dirty="0"/>
              <a:t>Title</a:t>
            </a:r>
          </a:p>
        </p:txBody>
      </p:sp>
      <p:sp>
        <p:nvSpPr>
          <p:cNvPr id="3" name="Text Placeholder 2"/>
          <p:cNvSpPr>
            <a:spLocks noGrp="1"/>
          </p:cNvSpPr>
          <p:nvPr>
            <p:ph type="body" sz="quarter" idx="13" hasCustomPrompt="1"/>
          </p:nvPr>
        </p:nvSpPr>
        <p:spPr>
          <a:xfrm>
            <a:off x="276398" y="6021842"/>
            <a:ext cx="7164240" cy="537931"/>
          </a:xfrm>
        </p:spPr>
        <p:txBody>
          <a:bodyPr vert="horz" wrap="square" lIns="182880" tIns="146304" rIns="182880" bIns="146304" rtlCol="0">
            <a:noAutofit/>
          </a:bodyPr>
          <a:lstStyle>
            <a:lvl1pPr marL="336080" indent="-336080" algn="r">
              <a:buNone/>
              <a:defRPr lang="en-US" sz="1765"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a:t>Insert Session Code Here</a:t>
            </a:r>
          </a:p>
        </p:txBody>
      </p:sp>
    </p:spTree>
    <p:extLst>
      <p:ext uri="{BB962C8B-B14F-4D97-AF65-F5344CB8AC3E}">
        <p14:creationId xmlns:p14="http://schemas.microsoft.com/office/powerpoint/2010/main" val="3022571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0"/>
            <a:ext cx="12192000" cy="6851981"/>
          </a:xfrm>
          <a:prstGeom prst="rect">
            <a:avLst/>
          </a:prstGeom>
        </p:spPr>
      </p:pic>
      <p:sp>
        <p:nvSpPr>
          <p:cNvPr id="6" name="Rectangle 5"/>
          <p:cNvSpPr/>
          <p:nvPr userDrawn="1"/>
        </p:nvSpPr>
        <p:spPr bwMode="auto">
          <a:xfrm>
            <a:off x="4751363" y="1186357"/>
            <a:ext cx="7171399" cy="44840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7"/>
            <a:ext cx="7171399" cy="2706373"/>
          </a:xfrm>
          <a:noFill/>
        </p:spPr>
        <p:txBody>
          <a:bodyPr wrap="square" tIns="91440" bIns="91440" anchor="t" anchorCtr="0">
            <a:no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2069" y="3892729"/>
            <a:ext cx="7170692" cy="1777652"/>
          </a:xfrm>
          <a:noFill/>
        </p:spPr>
        <p:txBody>
          <a:bodyPr wrap="square" lIns="182880" tIns="146304" rIns="182880" bIns="146304">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63482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0755260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0"/>
            <a:ext cx="12192000" cy="6851980"/>
          </a:xfrm>
          <a:prstGeom prst="rect">
            <a:avLst/>
          </a:prstGeom>
        </p:spPr>
      </p:pic>
      <p:sp>
        <p:nvSpPr>
          <p:cNvPr id="4" name="Rectangle 3"/>
          <p:cNvSpPr/>
          <p:nvPr userDrawn="1"/>
        </p:nvSpPr>
        <p:spPr bwMode="auto">
          <a:xfrm>
            <a:off x="4751363" y="1186357"/>
            <a:ext cx="7171399" cy="44840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201815"/>
            <a:ext cx="7171399" cy="4484025"/>
          </a:xfrm>
          <a:noFill/>
        </p:spPr>
        <p:txBody>
          <a:bodyPr wrap="square" tIns="91440" bIns="91440" anchor="t" anchorCtr="0">
            <a:noAutofit/>
          </a:bodyPr>
          <a:lstStyle>
            <a:lvl1pPr>
              <a:defRPr lang="en-US" sz="7056" b="0" kern="1200" cap="none" spc="-98"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07200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785503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71098287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1668153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69541"/>
            <a:ext cx="4572000" cy="884922"/>
          </a:xfrm>
        </p:spPr>
        <p:txBody>
          <a:bodyPr vert="horz" wrap="square" lIns="146304" tIns="91440" rIns="146304" bIns="91440" rtlCol="0" anchor="ctr">
            <a:spAutoFit/>
          </a:bodyPr>
          <a:lstStyle>
            <a:lvl1pPr marL="457200" indent="-457200">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800"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190886216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8"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50889884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8"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826008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Rectangle 3"/>
          <p:cNvSpPr/>
          <p:nvPr userDrawn="1"/>
        </p:nvSpPr>
        <p:spPr>
          <a:xfrm>
            <a:off x="265177" y="292609"/>
            <a:ext cx="4652556" cy="939809"/>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5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a:t>
            </a:r>
            <a:r>
              <a:rPr kumimoji="0" lang="en-US" sz="5399"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IoT</a:t>
            </a:r>
            <a:r>
              <a:rPr kumimoji="0" lang="en-US" sz="5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Suite</a:t>
            </a: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Tree>
    <p:extLst>
      <p:ext uri="{BB962C8B-B14F-4D97-AF65-F5344CB8AC3E}">
        <p14:creationId xmlns:p14="http://schemas.microsoft.com/office/powerpoint/2010/main" val="379607138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675775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1203038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552593"/>
            <a:ext cx="11653523" cy="1985641"/>
          </a:xfrm>
        </p:spPr>
        <p:txBody>
          <a:bodyPr/>
          <a:lstStyle>
            <a:lvl1pPr marL="0" indent="0">
              <a:buNone/>
              <a:defRPr>
                <a:solidFill>
                  <a:schemeClr val="accent4"/>
                </a:soli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15608248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0520908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475566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578032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79358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833635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6666016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75000">
              <a:srgbClr val="002050"/>
            </a:gs>
            <a:gs pos="75000">
              <a:schemeClr val="bg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5235202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7"/>
            <a:ext cx="11655840" cy="899665"/>
          </a:xfrm>
        </p:spPr>
        <p:txBody>
          <a:bodyPr/>
          <a:lstStyle>
            <a:lvl1pPr>
              <a:defRPr sz="7056">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7168077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D4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solidFill>
                  <a:schemeClr val="tx1"/>
                </a:solidFill>
              </a:defRPr>
            </a:lvl1pPr>
          </a:lstStyle>
          <a:p>
            <a:r>
              <a:rPr lang="en-US" dirty="0"/>
              <a:t>Section title</a:t>
            </a:r>
          </a:p>
        </p:txBody>
      </p:sp>
    </p:spTree>
    <p:extLst>
      <p:ext uri="{BB962C8B-B14F-4D97-AF65-F5344CB8AC3E}">
        <p14:creationId xmlns:p14="http://schemas.microsoft.com/office/powerpoint/2010/main" val="588905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7845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675488" cy="899665"/>
          </a:xfrm>
        </p:spPr>
        <p:txBody>
          <a:bodyPr/>
          <a:lstStyle>
            <a:lvl1pPr>
              <a:defRPr>
                <a:solidFill>
                  <a:schemeClr val="tx1"/>
                </a:solidFill>
              </a:defRPr>
            </a:lvl1pPr>
          </a:lstStyle>
          <a:p>
            <a:r>
              <a:rPr lang="en-US" dirty="0"/>
              <a:t>Click to edit Master title</a:t>
            </a:r>
          </a:p>
        </p:txBody>
      </p:sp>
      <p:sp>
        <p:nvSpPr>
          <p:cNvPr id="6" name="Text Placeholder 5"/>
          <p:cNvSpPr>
            <a:spLocks noGrp="1"/>
          </p:cNvSpPr>
          <p:nvPr>
            <p:ph type="body" sz="quarter" idx="10"/>
          </p:nvPr>
        </p:nvSpPr>
        <p:spPr>
          <a:xfrm>
            <a:off x="269240" y="2993115"/>
            <a:ext cx="5674360" cy="884922"/>
          </a:xfrm>
        </p:spPr>
        <p:txBody>
          <a:bodyPr vert="horz" wrap="square" lIns="146304" tIns="91440" rIns="146304" bIns="91440" rtlCol="0" anchor="ctr">
            <a:spAutoFit/>
          </a:bodyPr>
          <a:lstStyle>
            <a:lvl1pPr>
              <a:defRPr lang="en-US" sz="2856" dirty="0" smtClean="0">
                <a:solidFill>
                  <a:prstClr val="white"/>
                </a:solidFill>
                <a:latin typeface="Segoe UI Light"/>
              </a:defRPr>
            </a:lvl1pPr>
            <a:lvl2pPr>
              <a:defRPr lang="en-US" sz="1800" dirty="0" smtClean="0">
                <a:solidFill>
                  <a:schemeClr val="tx1"/>
                </a:solidFill>
              </a:defRPr>
            </a:lvl2pPr>
            <a:lvl3pPr>
              <a:defRPr lang="en-US" sz="2856" dirty="0" smtClean="0">
                <a:solidFill>
                  <a:prstClr val="white"/>
                </a:solidFill>
                <a:latin typeface="Segoe UI Light"/>
              </a:defRPr>
            </a:lvl3pPr>
            <a:lvl4pPr>
              <a:defRPr lang="en-US" sz="1400" dirty="0" smtClean="0">
                <a:solidFill>
                  <a:schemeClr val="bg1">
                    <a:lumMod val="85000"/>
                  </a:schemeClr>
                </a:solidFill>
              </a:defRPr>
            </a:lvl4pPr>
            <a:lvl5pPr>
              <a:defRPr lang="en-US" sz="1400" dirty="0">
                <a:solidFill>
                  <a:schemeClr val="bg1">
                    <a:lumMod val="85000"/>
                  </a:schemeClr>
                </a:solidFill>
              </a:defRPr>
            </a:lvl5pPr>
          </a:lstStyle>
          <a:p>
            <a:pPr marL="0" lvl="0" indent="0">
              <a:buClr>
                <a:srgbClr val="B4A0FF"/>
              </a:buClr>
              <a:buFont typeface="Webdings" panose="05030102010509060703" pitchFamily="18" charset="2"/>
              <a:buChar char="4"/>
            </a:pPr>
            <a:r>
              <a:rPr lang="en-US" dirty="0"/>
              <a:t>Edit Master text styles</a:t>
            </a:r>
          </a:p>
          <a:p>
            <a:pPr marL="569913" lvl="1" indent="0">
              <a:buNone/>
            </a:pPr>
            <a:r>
              <a:rPr lang="en-US" dirty="0"/>
              <a:t>Second level</a:t>
            </a:r>
          </a:p>
        </p:txBody>
      </p:sp>
      <p:sp>
        <p:nvSpPr>
          <p:cNvPr id="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67439034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80406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act Layout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0" y="2084172"/>
            <a:ext cx="8067823" cy="1793105"/>
          </a:xfrm>
          <a:noFill/>
        </p:spPr>
        <p:txBody>
          <a:bodyPr wrap="square" tIns="91440" bIns="91440" anchor="t" anchorCtr="0">
            <a:noAutofit/>
          </a:bodyPr>
          <a:lstStyle>
            <a:lvl1pPr>
              <a:defRPr sz="5881" spc="-98" baseline="0">
                <a:gradFill>
                  <a:gsLst>
                    <a:gs pos="100000">
                      <a:schemeClr val="bg1"/>
                    </a:gs>
                    <a:gs pos="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28645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0" y="2084172"/>
            <a:ext cx="8067823" cy="1793105"/>
          </a:xfrm>
          <a:noFill/>
        </p:spPr>
        <p:txBody>
          <a:bodyPr wrap="square" tIns="91440" bIns="91440" anchor="t" anchorCtr="0">
            <a:noAutofit/>
          </a:bodyPr>
          <a:lstStyle>
            <a:lvl1pPr>
              <a:defRPr sz="5881"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859040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1203080"/>
            <a:ext cx="9860674" cy="896553"/>
          </a:xfrm>
        </p:spPr>
        <p:txBody>
          <a:bodyPr/>
          <a:lstStyle>
            <a:lvl1pPr marL="278511" indent="-278511">
              <a:defRPr sz="5881" baseline="0">
                <a:gradFill>
                  <a:gsLst>
                    <a:gs pos="1250">
                      <a:schemeClr val="accent2"/>
                    </a:gs>
                    <a:gs pos="100000">
                      <a:schemeClr val="accent2"/>
                    </a:gs>
                  </a:gsLst>
                  <a:lin ang="5400000" scaled="0"/>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6">
                <a:gradFill>
                  <a:gsLst>
                    <a:gs pos="1250">
                      <a:schemeClr val="accent2"/>
                    </a:gs>
                    <a:gs pos="100000">
                      <a:schemeClr val="accent2"/>
                    </a:gs>
                  </a:gsLst>
                  <a:lin ang="5400000" scaled="0"/>
                </a:gradFill>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91348085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4"/>
            <a:ext cx="9860674" cy="896553"/>
          </a:xfrm>
        </p:spPr>
        <p:txBody>
          <a:bodyPr/>
          <a:lstStyle>
            <a:lvl1pPr marL="169597" indent="-169597">
              <a:defRPr sz="5881" baseline="0">
                <a:gradFill>
                  <a:gsLst>
                    <a:gs pos="1250">
                      <a:schemeClr val="bg1"/>
                    </a:gs>
                    <a:gs pos="100000">
                      <a:schemeClr val="bg1"/>
                    </a:gs>
                  </a:gsLst>
                  <a:lin ang="5400000" scaled="0"/>
                </a:gradFill>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6">
                <a:gradFill>
                  <a:gsLst>
                    <a:gs pos="1250">
                      <a:schemeClr val="bg1"/>
                    </a:gs>
                    <a:gs pos="100000">
                      <a:schemeClr val="bg1"/>
                    </a:gs>
                  </a:gsLst>
                  <a:lin ang="5400000" scaled="0"/>
                </a:gradFill>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43733017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ig Idea &amp; 3 Points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7"/>
            <a:ext cx="11655840" cy="899665"/>
          </a:xfrm>
        </p:spPr>
        <p:txBody>
          <a:bodyPr/>
          <a:lstStyle>
            <a:lvl1pPr>
              <a:defRPr sz="7056">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0" y="2411635"/>
            <a:ext cx="11653523" cy="914360"/>
          </a:xfrm>
        </p:spPr>
        <p:txBody>
          <a:bodyPr/>
          <a:lstStyle>
            <a:lvl1pPr marL="0" indent="0">
              <a:buNone/>
              <a:defRPr sz="5293"/>
            </a:lvl1pPr>
          </a:lstStyle>
          <a:p>
            <a:pPr lvl="0"/>
            <a:r>
              <a:rPr lang="en-US"/>
              <a:t>Click to edit Master text styles</a:t>
            </a:r>
          </a:p>
        </p:txBody>
      </p:sp>
    </p:spTree>
    <p:extLst>
      <p:ext uri="{BB962C8B-B14F-4D97-AF65-F5344CB8AC3E}">
        <p14:creationId xmlns:p14="http://schemas.microsoft.com/office/powerpoint/2010/main" val="380087749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0903" y="-7782"/>
            <a:ext cx="6112654" cy="6871859"/>
          </a:xfrm>
          <a:prstGeom prst="rect">
            <a:avLst/>
          </a:prstGeom>
        </p:spPr>
      </p:pic>
      <p:sp>
        <p:nvSpPr>
          <p:cNvPr id="5" name="Picture Placeholder 4"/>
          <p:cNvSpPr>
            <a:spLocks noGrp="1"/>
          </p:cNvSpPr>
          <p:nvPr>
            <p:ph type="pic" sz="quarter" idx="10"/>
          </p:nvPr>
        </p:nvSpPr>
        <p:spPr>
          <a:xfrm>
            <a:off x="6071100" y="1"/>
            <a:ext cx="6120900" cy="727700"/>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09072571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65240"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58"/>
            <a:ext cx="6117990" cy="6877858"/>
          </a:xfrm>
          <a:prstGeom prst="rect">
            <a:avLst/>
          </a:prstGeom>
        </p:spPr>
      </p:pic>
      <p:sp>
        <p:nvSpPr>
          <p:cNvPr id="4" name="Picture Placeholder 3"/>
          <p:cNvSpPr>
            <a:spLocks noGrp="1"/>
          </p:cNvSpPr>
          <p:nvPr>
            <p:ph type="pic" sz="quarter" idx="10"/>
          </p:nvPr>
        </p:nvSpPr>
        <p:spPr>
          <a:xfrm>
            <a:off x="1" y="-20235"/>
            <a:ext cx="6117789" cy="724246"/>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9807419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245258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0544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53610835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05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5504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90117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95977949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206" y="3083652"/>
            <a:ext cx="3227129" cy="692059"/>
          </a:xfrm>
          <a:prstGeom prst="rect">
            <a:avLst/>
          </a:prstGeom>
        </p:spPr>
      </p:pic>
    </p:spTree>
    <p:extLst>
      <p:ext uri="{BB962C8B-B14F-4D97-AF65-F5344CB8AC3E}">
        <p14:creationId xmlns:p14="http://schemas.microsoft.com/office/powerpoint/2010/main" val="1352470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31212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50462"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90" y="1590"/>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2" y="6477874"/>
            <a:ext cx="8382000" cy="380127"/>
          </a:xfrm>
          <a:prstGeom prst="rect">
            <a:avLst/>
          </a:prstGeom>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fld id="{6A4C1A4A-E5E6-4CC1-B72C-A20A4EB3E2D2}" type="slidenum">
              <a:rPr kumimoji="0" lang="en-US" sz="1765"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192"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44940575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307"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21" tIns="54411" rIns="108821" bIns="54411" rtlCol="0" anchor="ctr">
            <a:norm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D2D2"/>
                </a:solidFill>
                <a:effectLst/>
                <a:uLnTx/>
                <a:uFillTx/>
                <a:latin typeface="Segoe UI"/>
                <a:ea typeface="Segoe UI" pitchFamily="34" charset="0"/>
                <a:cs typeface="Segoe UI" pitchFamily="34" charset="0"/>
              </a:rPr>
              <a:t>Click View &gt; Slide Master to insert a photo as a background behind the colored boxes.</a:t>
            </a:r>
          </a:p>
        </p:txBody>
      </p:sp>
      <p:sp>
        <p:nvSpPr>
          <p:cNvPr id="15" name="TextBox 14"/>
          <p:cNvSpPr txBox="1"/>
          <p:nvPr/>
        </p:nvSpPr>
        <p:spPr>
          <a:xfrm>
            <a:off x="7620000" y="381000"/>
            <a:ext cx="3810000" cy="1905000"/>
          </a:xfrm>
          <a:prstGeom prst="rect">
            <a:avLst/>
          </a:prstGeom>
        </p:spPr>
        <p:txBody>
          <a:bodyPr vert="horz" wrap="square" lIns="108821" tIns="54411" rIns="108821" bIns="54411" rtlCol="0" anchor="ctr">
            <a:norm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D2D2"/>
                </a:solidFill>
                <a:effectLst/>
                <a:uLnTx/>
                <a:uFillTx/>
                <a:latin typeface="Segoe UI"/>
                <a:ea typeface="Segoe UI" pitchFamily="34" charset="0"/>
                <a:cs typeface="Segoe UI" pitchFamily="34" charset="0"/>
              </a:rPr>
              <a:t>Click View &gt; Slide Master to insert a photo as a background behind the colored boxes.</a:t>
            </a:r>
          </a:p>
        </p:txBody>
      </p:sp>
      <p:sp>
        <p:nvSpPr>
          <p:cNvPr id="14" name="TextBox 13"/>
          <p:cNvSpPr txBox="1"/>
          <p:nvPr userDrawn="1"/>
        </p:nvSpPr>
        <p:spPr>
          <a:xfrm>
            <a:off x="7620000" y="381000"/>
            <a:ext cx="3810000" cy="1905000"/>
          </a:xfrm>
          <a:prstGeom prst="rect">
            <a:avLst/>
          </a:prstGeom>
        </p:spPr>
        <p:txBody>
          <a:bodyPr vert="horz" wrap="square" lIns="108821" tIns="54411" rIns="108821" bIns="54411" rtlCol="0" anchor="ctr">
            <a:norm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D2D2"/>
                </a:solidFill>
                <a:effectLst/>
                <a:uLnTx/>
                <a:uFillTx/>
                <a:latin typeface="Segoe UI"/>
                <a:ea typeface="Segoe UI" pitchFamily="34" charset="0"/>
                <a:cs typeface="Segoe UI" pitchFamily="34" charset="0"/>
              </a:rPr>
              <a:t>Click View &gt; Slide Master to insert a photo as a background behind the colored boxes.</a:t>
            </a:r>
          </a:p>
        </p:txBody>
      </p:sp>
      <p:pic>
        <p:nvPicPr>
          <p:cNvPr id="18" name="Picture 17"/>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9245" y="198358"/>
            <a:ext cx="1948179" cy="716439"/>
          </a:xfrm>
          <a:prstGeom prst="rect">
            <a:avLst/>
          </a:prstGeom>
        </p:spPr>
      </p:pic>
    </p:spTree>
    <p:extLst>
      <p:ext uri="{BB962C8B-B14F-4D97-AF65-F5344CB8AC3E}">
        <p14:creationId xmlns:p14="http://schemas.microsoft.com/office/powerpoint/2010/main" val="84857794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5_EXAMPLE ONLY: Title with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331"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 name="Picture 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0" y="-3810"/>
            <a:ext cx="12192000" cy="6865620"/>
          </a:xfrm>
          <a:prstGeom prst="rect">
            <a:avLst/>
          </a:prstGeom>
        </p:spPr>
      </p:pic>
      <p:sp>
        <p:nvSpPr>
          <p:cNvPr id="12" name="Rectangle 11"/>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5" name="Picture 4"/>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9245" y="198358"/>
            <a:ext cx="1948179" cy="716439"/>
          </a:xfrm>
          <a:prstGeom prst="rect">
            <a:avLst/>
          </a:prstGeom>
        </p:spPr>
      </p:pic>
    </p:spTree>
    <p:extLst>
      <p:ext uri="{BB962C8B-B14F-4D97-AF65-F5344CB8AC3E}">
        <p14:creationId xmlns:p14="http://schemas.microsoft.com/office/powerpoint/2010/main" val="1587474917"/>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3_EXAMPLE ONLY: Title with photo">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355" name="think-cell Slide" r:id="rId4" imgW="377" imgH="377" progId="TCLayout.ActiveDocument.1">
                  <p:embed/>
                </p:oleObj>
              </mc:Choice>
              <mc:Fallback>
                <p:oleObj name="think-cell Slide" r:id="rId4" imgW="377" imgH="377"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 name="Picture 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810" y="-7620"/>
            <a:ext cx="12184380" cy="6873240"/>
          </a:xfrm>
          <a:prstGeom prst="rect">
            <a:avLst/>
          </a:prstGeom>
        </p:spPr>
      </p:pic>
      <p:sp>
        <p:nvSpPr>
          <p:cNvPr id="3" name="Rectangle 2"/>
          <p:cNvSpPr/>
          <p:nvPr/>
        </p:nvSpPr>
        <p:spPr>
          <a:xfrm>
            <a:off x="1" y="-7263"/>
            <a:ext cx="12192000" cy="2598063"/>
          </a:xfrm>
          <a:prstGeom prst="rect">
            <a:avLst/>
          </a:prstGeom>
          <a:gradFill>
            <a:gsLst>
              <a:gs pos="0">
                <a:srgbClr val="000000">
                  <a:alpha val="59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2" name="Rectangle 11"/>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7" name="Picture 6"/>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91939" y="200383"/>
            <a:ext cx="1948179" cy="716439"/>
          </a:xfrm>
          <a:prstGeom prst="rect">
            <a:avLst/>
          </a:prstGeom>
        </p:spPr>
      </p:pic>
    </p:spTree>
    <p:extLst>
      <p:ext uri="{BB962C8B-B14F-4D97-AF65-F5344CB8AC3E}">
        <p14:creationId xmlns:p14="http://schemas.microsoft.com/office/powerpoint/2010/main" val="658284726"/>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43494968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6_EXAMPLE ONLY: Title with photo">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379" name="think-cell Slide" r:id="rId4" imgW="377" imgH="377" progId="TCLayout.ActiveDocument.1">
                  <p:embed/>
                </p:oleObj>
              </mc:Choice>
              <mc:Fallback>
                <p:oleObj name="think-cell Slide" r:id="rId4" imgW="377" imgH="377"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 name="Picture 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Rectangle 2"/>
          <p:cNvSpPr/>
          <p:nvPr/>
        </p:nvSpPr>
        <p:spPr>
          <a:xfrm>
            <a:off x="1" y="-7263"/>
            <a:ext cx="12192000" cy="2598063"/>
          </a:xfrm>
          <a:prstGeom prst="rect">
            <a:avLst/>
          </a:prstGeom>
          <a:gradFill>
            <a:gsLst>
              <a:gs pos="0">
                <a:srgbClr val="000000">
                  <a:alpha val="59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2" name="Rectangle 11"/>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7" name="Picture 6"/>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91939" y="200383"/>
            <a:ext cx="1948179" cy="716439"/>
          </a:xfrm>
          <a:prstGeom prst="rect">
            <a:avLst/>
          </a:prstGeom>
        </p:spPr>
      </p:pic>
    </p:spTree>
    <p:extLst>
      <p:ext uri="{BB962C8B-B14F-4D97-AF65-F5344CB8AC3E}">
        <p14:creationId xmlns:p14="http://schemas.microsoft.com/office/powerpoint/2010/main" val="3908859367"/>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403"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421032" y="274206"/>
            <a:ext cx="1947103" cy="716043"/>
          </a:xfrm>
          <a:prstGeom prst="rect">
            <a:avLst/>
          </a:prstGeom>
        </p:spPr>
      </p:pic>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940" y="200779"/>
            <a:ext cx="1947100" cy="716042"/>
          </a:xfrm>
          <a:prstGeom prst="rect">
            <a:avLst/>
          </a:prstGeom>
        </p:spPr>
      </p:pic>
      <p:pic>
        <p:nvPicPr>
          <p:cNvPr id="7" name="Picture 6"/>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2421032" y="274206"/>
            <a:ext cx="1947103" cy="716043"/>
          </a:xfrm>
          <a:prstGeom prst="rect">
            <a:avLst/>
          </a:prstGeom>
        </p:spPr>
      </p:pic>
      <p:pic>
        <p:nvPicPr>
          <p:cNvPr id="8" name="Picture 7"/>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91940" y="200779"/>
            <a:ext cx="1947100" cy="716042"/>
          </a:xfrm>
          <a:prstGeom prst="rect">
            <a:avLst/>
          </a:prstGeom>
        </p:spPr>
      </p:pic>
    </p:spTree>
    <p:extLst>
      <p:ext uri="{BB962C8B-B14F-4D97-AF65-F5344CB8AC3E}">
        <p14:creationId xmlns:p14="http://schemas.microsoft.com/office/powerpoint/2010/main" val="2972934726"/>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7427"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20" name="Footer Placeholder 19"/>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66299044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451"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4C1A4A-E5E6-4CC1-B72C-A20A4EB3E2D2}"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88662330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475"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4C1A4A-E5E6-4CC1-B72C-A20A4EB3E2D2}"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58112440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499"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Segoe UI" panose="020B0502040204020203" pitchFamily="34" charset="0"/>
                <a:cs typeface="Segoe UI" panose="020B0502040204020203" pitchFamily="34" charset="0"/>
              </a:defRPr>
            </a:lvl1pPr>
            <a:lvl2pPr marL="281674" indent="0">
              <a:buNone/>
              <a:defRPr>
                <a:solidFill>
                  <a:schemeClr val="tx1"/>
                </a:solidFill>
                <a:latin typeface="Segoe UI" panose="020B0502040204020203" pitchFamily="34" charset="0"/>
                <a:cs typeface="Segoe UI" panose="020B0502040204020203" pitchFamily="34" charset="0"/>
              </a:defRPr>
            </a:lvl2pPr>
            <a:lvl3pPr marL="588476" indent="0">
              <a:buNone/>
              <a:defRPr>
                <a:solidFill>
                  <a:schemeClr val="tx1"/>
                </a:solidFill>
                <a:latin typeface="Segoe UI" panose="020B0502040204020203" pitchFamily="34" charset="0"/>
                <a:cs typeface="Segoe UI" panose="020B0502040204020203" pitchFamily="34" charset="0"/>
              </a:defRPr>
            </a:lvl3pPr>
            <a:lvl4pPr marL="870150" indent="0">
              <a:buNone/>
              <a:defRPr>
                <a:solidFill>
                  <a:schemeClr val="tx1"/>
                </a:solidFill>
                <a:latin typeface="Segoe UI" panose="020B0502040204020203" pitchFamily="34" charset="0"/>
                <a:cs typeface="Segoe UI" panose="020B0502040204020203" pitchFamily="34" charset="0"/>
              </a:defRPr>
            </a:lvl4pPr>
            <a:lvl5pPr marL="1105540" indent="0">
              <a:buNone/>
              <a:defRPr>
                <a:solidFill>
                  <a:schemeClr val="tx1"/>
                </a:solidFill>
                <a:latin typeface="Segoe UI" panose="020B0502040204020203" pitchFamily="34" charset="0"/>
                <a:cs typeface="Segoe UI" panose="020B0502040204020203" pitchFamily="34"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10" name="Slide Number Placeholder 9"/>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210605583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523"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Footer Placeholder 1"/>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3" name="Slide Number Placeholder 2"/>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47324986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547"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150853" y="1143001"/>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1" y="3877277"/>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7464170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3571"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Rectangle 5"/>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150853" y="1143000"/>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3" y="1143000"/>
            <a:ext cx="10061019" cy="27432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2196871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4595"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346295919"/>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slideLayout" Target="../slideLayouts/slideLayout86.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41" Type="http://schemas.openxmlformats.org/officeDocument/2006/relationships/slideLayout" Target="../slideLayouts/slideLayout85.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4" Type="http://schemas.openxmlformats.org/officeDocument/2006/relationships/image" Target="../media/image1.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image" Target="../media/image11.emf"/><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oleObject" Target="../embeddings/oleObject4.bin"/><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tags" Target="../tags/tag10.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vmlDrawing" Target="../drawings/vmlDrawing4.v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29" Type="http://schemas.openxmlformats.org/officeDocument/2006/relationships/slideLayout" Target="../slideLayouts/slideLayout1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image" Target="../media/image1.png"/><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11C42"/>
            </a:gs>
            <a:gs pos="80000">
              <a:srgbClr val="021939"/>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1559" y="158246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369606833"/>
      </p:ext>
    </p:extLst>
  </p:cSld>
  <p:clrMap bg1="dk1" tx1="lt1" bg2="dk2" tx2="lt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63" r:id="rId6"/>
    <p:sldLayoutId id="2147484307" r:id="rId7"/>
    <p:sldLayoutId id="2147484224" r:id="rId8"/>
    <p:sldLayoutId id="2147484225" r:id="rId9"/>
    <p:sldLayoutId id="2147484226" r:id="rId10"/>
    <p:sldLayoutId id="2147484308" r:id="rId11"/>
    <p:sldLayoutId id="2147484227" r:id="rId12"/>
    <p:sldLayoutId id="2147484260" r:id="rId13"/>
    <p:sldLayoutId id="2147484262" r:id="rId14"/>
    <p:sldLayoutId id="2147484309" r:id="rId15"/>
    <p:sldLayoutId id="2147484228" r:id="rId16"/>
    <p:sldLayoutId id="2147484229" r:id="rId17"/>
    <p:sldLayoutId id="2147484231" r:id="rId18"/>
    <p:sldLayoutId id="2147484232" r:id="rId19"/>
    <p:sldLayoutId id="2147484233" r:id="rId20"/>
    <p:sldLayoutId id="2147484234" r:id="rId21"/>
    <p:sldLayoutId id="2147484235" r:id="rId22"/>
    <p:sldLayoutId id="2147484236" r:id="rId23"/>
    <p:sldLayoutId id="2147484237" r:id="rId24"/>
    <p:sldLayoutId id="2147484238" r:id="rId25"/>
    <p:sldLayoutId id="2147484239" r:id="rId26"/>
    <p:sldLayoutId id="2147484261" r:id="rId27"/>
    <p:sldLayoutId id="2147484240" r:id="rId28"/>
    <p:sldLayoutId id="2147484241" r:id="rId29"/>
    <p:sldLayoutId id="2147484242" r:id="rId30"/>
    <p:sldLayoutId id="2147484243" r:id="rId31"/>
    <p:sldLayoutId id="2147484244" r:id="rId32"/>
    <p:sldLayoutId id="2147484245" r:id="rId33"/>
    <p:sldLayoutId id="2147484246" r:id="rId34"/>
    <p:sldLayoutId id="2147484247" r:id="rId35"/>
    <p:sldLayoutId id="2147484248" r:id="rId36"/>
    <p:sldLayoutId id="2147484252" r:id="rId37"/>
    <p:sldLayoutId id="2147484253" r:id="rId38"/>
    <p:sldLayoutId id="2147484257" r:id="rId39"/>
    <p:sldLayoutId id="2147484258" r:id="rId40"/>
    <p:sldLayoutId id="2147484259" r:id="rId41"/>
    <p:sldLayoutId id="2147484332" r:id="rId42"/>
    <p:sldLayoutId id="2147484364" r:id="rId43"/>
    <p:sldLayoutId id="2147484365" r:id="rId44"/>
  </p:sldLayoutIdLst>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ts val="18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296">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4"/>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246671879"/>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 id="2147484285" r:id="rId21"/>
    <p:sldLayoutId id="2147484286" r:id="rId22"/>
    <p:sldLayoutId id="2147484287" r:id="rId23"/>
    <p:sldLayoutId id="2147484288" r:id="rId24"/>
    <p:sldLayoutId id="2147484289" r:id="rId25"/>
    <p:sldLayoutId id="2147484290" r:id="rId26"/>
    <p:sldLayoutId id="2147484291" r:id="rId27"/>
    <p:sldLayoutId id="2147484292" r:id="rId28"/>
    <p:sldLayoutId id="2147484293" r:id="rId29"/>
    <p:sldLayoutId id="2147484294" r:id="rId30"/>
    <p:sldLayoutId id="2147484295" r:id="rId31"/>
    <p:sldLayoutId id="2147484296" r:id="rId32"/>
    <p:sldLayoutId id="2147484297" r:id="rId33"/>
    <p:sldLayoutId id="2147484298" r:id="rId34"/>
    <p:sldLayoutId id="2147484299" r:id="rId35"/>
    <p:sldLayoutId id="2147484300" r:id="rId36"/>
    <p:sldLayoutId id="2147484301" r:id="rId37"/>
    <p:sldLayoutId id="2147484302" r:id="rId38"/>
    <p:sldLayoutId id="2147484303" r:id="rId39"/>
    <p:sldLayoutId id="2147484304" r:id="rId40"/>
    <p:sldLayoutId id="2147484305" r:id="rId41"/>
    <p:sldLayoutId id="2147484306" r:id="rId4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4"/>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83" name="think-cell Slide" r:id="rId25" imgW="377" imgH="377" progId="TCLayout.ActiveDocument.1">
                  <p:embed/>
                </p:oleObj>
              </mc:Choice>
              <mc:Fallback>
                <p:oleObj name="think-cell Slide" r:id="rId25" imgW="377" imgH="377" progId="TCLayout.ActiveDocument.1">
                  <p:embed/>
                  <p:pic>
                    <p:nvPicPr>
                      <p:cNvPr id="3" name="Object 2" hidden="1"/>
                      <p:cNvPicPr/>
                      <p:nvPr/>
                    </p:nvPicPr>
                    <p:blipFill>
                      <a:blip r:embed="rId26"/>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0"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
        <p:nvSpPr>
          <p:cNvPr id="15" name="Text Placeholder 14"/>
          <p:cNvSpPr>
            <a:spLocks noGrp="1"/>
          </p:cNvSpPr>
          <p:nvPr>
            <p:ph type="body" idx="1"/>
          </p:nvPr>
        </p:nvSpPr>
        <p:spPr>
          <a:xfrm>
            <a:off x="150853" y="1600201"/>
            <a:ext cx="11890296" cy="4559531"/>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477874"/>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marL="0" marR="0" lvl="0" indent="0" algn="r" defTabSz="1088105"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23387739"/>
      </p:ext>
    </p:extLst>
  </p:cSld>
  <p:clrMap bg1="lt1" tx1="dk1" bg2="lt2" tx2="dk2" accent1="accent1" accent2="accent2" accent3="accent3" accent4="accent4" accent5="accent5" accent6="accent6" hlink="hlink" folHlink="folHlink"/>
  <p:sldLayoutIdLst>
    <p:sldLayoutId id="2147484311" r:id="rId1"/>
    <p:sldLayoutId id="2147484312" r:id="rId2"/>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 id="2147484324" r:id="rId14"/>
    <p:sldLayoutId id="2147484325" r:id="rId15"/>
    <p:sldLayoutId id="2147484326" r:id="rId16"/>
    <p:sldLayoutId id="2147484327" r:id="rId17"/>
    <p:sldLayoutId id="2147484328" r:id="rId18"/>
    <p:sldLayoutId id="2147484329" r:id="rId19"/>
    <p:sldLayoutId id="2147484330" r:id="rId20"/>
    <p:sldLayoutId id="2147484331" r:id="rId21"/>
  </p:sldLayoutIdLst>
  <p:transition>
    <p:fade/>
  </p:transition>
  <p:hf hdr="0" ftr="0" dt="0"/>
  <p:txStyles>
    <p:titleStyle>
      <a:lvl1pPr marL="0" algn="l" defTabSz="1088105"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19565915"/>
      </p:ext>
    </p:extLst>
  </p:cSld>
  <p:clrMap bg1="dk1" tx1="lt1" bg2="dk2" tx2="lt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 id="2147484346" r:id="rId13"/>
    <p:sldLayoutId id="2147484347" r:id="rId14"/>
    <p:sldLayoutId id="2147484348" r:id="rId15"/>
    <p:sldLayoutId id="2147484349" r:id="rId16"/>
    <p:sldLayoutId id="2147484350" r:id="rId17"/>
    <p:sldLayoutId id="2147484351" r:id="rId18"/>
    <p:sldLayoutId id="2147484352" r:id="rId19"/>
    <p:sldLayoutId id="2147484353" r:id="rId20"/>
    <p:sldLayoutId id="2147484354" r:id="rId21"/>
    <p:sldLayoutId id="2147484356" r:id="rId22"/>
    <p:sldLayoutId id="2147484357" r:id="rId23"/>
    <p:sldLayoutId id="2147484358" r:id="rId24"/>
    <p:sldLayoutId id="2147484359" r:id="rId25"/>
    <p:sldLayoutId id="2147484360" r:id="rId26"/>
    <p:sldLayoutId id="2147484361" r:id="rId27"/>
    <p:sldLayoutId id="2147484362" r:id="rId28"/>
    <p:sldLayoutId id="2147484363"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davidgri@microsoft.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slideLayout" Target="../slideLayouts/slideLayout20.xml"/><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tags" Target="../tags/tag51.xml"/><Relationship Id="rId2" Type="http://schemas.openxmlformats.org/officeDocument/2006/relationships/tags" Target="../tags/tag41.xml"/><Relationship Id="rId16" Type="http://schemas.openxmlformats.org/officeDocument/2006/relationships/image" Target="../media/image99.png"/><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5" Type="http://schemas.openxmlformats.org/officeDocument/2006/relationships/tags" Target="../tags/tag44.xml"/><Relationship Id="rId15" Type="http://schemas.openxmlformats.org/officeDocument/2006/relationships/image" Target="../media/image98.png"/><Relationship Id="rId10" Type="http://schemas.openxmlformats.org/officeDocument/2006/relationships/tags" Target="../tags/tag49.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notesSlide" Target="../notesSlides/notesSlide11.xml"/><Relationship Id="rId1" Type="http://schemas.openxmlformats.org/officeDocument/2006/relationships/slideLayout" Target="../slideLayouts/slideLayout42.xml"/><Relationship Id="rId4" Type="http://schemas.openxmlformats.org/officeDocument/2006/relationships/image" Target="../media/image10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10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www.azureiotsuite.com/" TargetMode="Externa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9.xml"/><Relationship Id="rId1" Type="http://schemas.openxmlformats.org/officeDocument/2006/relationships/slideLayout" Target="../slideLayouts/slideLayout20.xml"/><Relationship Id="rId5" Type="http://schemas.openxmlformats.org/officeDocument/2006/relationships/image" Target="../media/image114.png"/><Relationship Id="rId4" Type="http://schemas.openxmlformats.org/officeDocument/2006/relationships/image" Target="../media/image11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tags" Target="../tags/tag52.xml"/></Relationships>
</file>

<file path=ppt/slides/_rels/slide2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9.xml"/><Relationship Id="rId4" Type="http://schemas.openxmlformats.org/officeDocument/2006/relationships/image" Target="../media/image117.png"/></Relationships>
</file>

<file path=ppt/slides/_rels/slide2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43.xml"/><Relationship Id="rId7" Type="http://schemas.openxmlformats.org/officeDocument/2006/relationships/image" Target="../media/image34.jpeg"/><Relationship Id="rId12" Type="http://schemas.openxmlformats.org/officeDocument/2006/relationships/image" Target="../media/image35.png"/><Relationship Id="rId2" Type="http://schemas.openxmlformats.org/officeDocument/2006/relationships/tags" Target="../tags/tag33.xml"/><Relationship Id="rId1" Type="http://schemas.openxmlformats.org/officeDocument/2006/relationships/vmlDrawing" Target="../drawings/vmlDrawing25.vml"/><Relationship Id="rId6" Type="http://schemas.openxmlformats.org/officeDocument/2006/relationships/image" Target="../media/image11.emf"/><Relationship Id="rId11" Type="http://schemas.openxmlformats.org/officeDocument/2006/relationships/hyperlink" Target="https://www.youtube.com/watch?v=TSdicQh0dTI" TargetMode="External"/><Relationship Id="rId5" Type="http://schemas.openxmlformats.org/officeDocument/2006/relationships/oleObject" Target="../embeddings/oleObject25.bin"/><Relationship Id="rId10" Type="http://schemas.openxmlformats.org/officeDocument/2006/relationships/image" Target="../media/image33.png"/><Relationship Id="rId4" Type="http://schemas.openxmlformats.org/officeDocument/2006/relationships/notesSlide" Target="../notesSlides/notesSlide1.xml"/><Relationship Id="rId9" Type="http://schemas.openxmlformats.org/officeDocument/2006/relationships/oleObject" Target="../embeddings/oleObject26.bin"/></Relationships>
</file>

<file path=ppt/slides/_rels/slide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44.xml"/><Relationship Id="rId5" Type="http://schemas.openxmlformats.org/officeDocument/2006/relationships/image" Target="../media/image37.jpeg"/><Relationship Id="rId4" Type="http://schemas.openxmlformats.org/officeDocument/2006/relationships/hyperlink" Target="http://www.microsoft.com/en-us/server-cloud/customer-stories/Thyssen-Krupp-Elevator.aspx" TargetMode="External"/></Relationships>
</file>

<file path=ppt/slides/_rels/slide5.xml.rels><?xml version="1.0" encoding="UTF-8" standalone="yes"?>
<Relationships xmlns="http://schemas.openxmlformats.org/package/2006/relationships"><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9" Type="http://schemas.openxmlformats.org/officeDocument/2006/relationships/image" Target="../media/image74.png"/><Relationship Id="rId3" Type="http://schemas.openxmlformats.org/officeDocument/2006/relationships/image" Target="../media/image38.png"/><Relationship Id="rId21" Type="http://schemas.openxmlformats.org/officeDocument/2006/relationships/image" Target="../media/image56.png"/><Relationship Id="rId34" Type="http://schemas.openxmlformats.org/officeDocument/2006/relationships/image" Target="../media/image69.png"/><Relationship Id="rId42" Type="http://schemas.openxmlformats.org/officeDocument/2006/relationships/image" Target="../media/image77.png"/><Relationship Id="rId47" Type="http://schemas.openxmlformats.org/officeDocument/2006/relationships/image" Target="../media/image82.png"/><Relationship Id="rId50" Type="http://schemas.openxmlformats.org/officeDocument/2006/relationships/image" Target="../media/image85.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33" Type="http://schemas.openxmlformats.org/officeDocument/2006/relationships/image" Target="../media/image68.png"/><Relationship Id="rId38" Type="http://schemas.openxmlformats.org/officeDocument/2006/relationships/image" Target="../media/image73.png"/><Relationship Id="rId46" Type="http://schemas.openxmlformats.org/officeDocument/2006/relationships/image" Target="../media/image81.png"/><Relationship Id="rId2" Type="http://schemas.openxmlformats.org/officeDocument/2006/relationships/notesSlide" Target="../notesSlides/notesSlide3.xml"/><Relationship Id="rId16" Type="http://schemas.openxmlformats.org/officeDocument/2006/relationships/image" Target="../media/image51.png"/><Relationship Id="rId20" Type="http://schemas.openxmlformats.org/officeDocument/2006/relationships/image" Target="../media/image55.png"/><Relationship Id="rId29" Type="http://schemas.openxmlformats.org/officeDocument/2006/relationships/image" Target="../media/image64.png"/><Relationship Id="rId41" Type="http://schemas.openxmlformats.org/officeDocument/2006/relationships/image" Target="../media/image76.png"/><Relationship Id="rId54" Type="http://schemas.openxmlformats.org/officeDocument/2006/relationships/image" Target="../media/image89.png"/><Relationship Id="rId1" Type="http://schemas.openxmlformats.org/officeDocument/2006/relationships/slideLayout" Target="../slideLayouts/slideLayout65.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32" Type="http://schemas.openxmlformats.org/officeDocument/2006/relationships/image" Target="../media/image67.png"/><Relationship Id="rId37" Type="http://schemas.openxmlformats.org/officeDocument/2006/relationships/image" Target="../media/image72.png"/><Relationship Id="rId40" Type="http://schemas.openxmlformats.org/officeDocument/2006/relationships/image" Target="../media/image75.png"/><Relationship Id="rId45" Type="http://schemas.openxmlformats.org/officeDocument/2006/relationships/image" Target="../media/image80.png"/><Relationship Id="rId53" Type="http://schemas.openxmlformats.org/officeDocument/2006/relationships/image" Target="../media/image88.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png"/><Relationship Id="rId36" Type="http://schemas.openxmlformats.org/officeDocument/2006/relationships/image" Target="../media/image71.png"/><Relationship Id="rId49" Type="http://schemas.openxmlformats.org/officeDocument/2006/relationships/image" Target="../media/image84.png"/><Relationship Id="rId10" Type="http://schemas.openxmlformats.org/officeDocument/2006/relationships/image" Target="../media/image45.png"/><Relationship Id="rId19" Type="http://schemas.openxmlformats.org/officeDocument/2006/relationships/image" Target="../media/image54.png"/><Relationship Id="rId31" Type="http://schemas.openxmlformats.org/officeDocument/2006/relationships/image" Target="../media/image66.png"/><Relationship Id="rId44" Type="http://schemas.openxmlformats.org/officeDocument/2006/relationships/image" Target="../media/image79.png"/><Relationship Id="rId52" Type="http://schemas.openxmlformats.org/officeDocument/2006/relationships/image" Target="../media/image87.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 Id="rId30" Type="http://schemas.openxmlformats.org/officeDocument/2006/relationships/image" Target="../media/image65.png"/><Relationship Id="rId35" Type="http://schemas.openxmlformats.org/officeDocument/2006/relationships/image" Target="../media/image70.png"/><Relationship Id="rId43" Type="http://schemas.openxmlformats.org/officeDocument/2006/relationships/image" Target="../media/image78.png"/><Relationship Id="rId48" Type="http://schemas.openxmlformats.org/officeDocument/2006/relationships/image" Target="../media/image83.png"/><Relationship Id="rId8" Type="http://schemas.openxmlformats.org/officeDocument/2006/relationships/image" Target="../media/image43.png"/><Relationship Id="rId51" Type="http://schemas.openxmlformats.org/officeDocument/2006/relationships/image" Target="../media/image86.png"/></Relationships>
</file>

<file path=ppt/slides/_rels/slide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emf"/><Relationship Id="rId2" Type="http://schemas.openxmlformats.org/officeDocument/2006/relationships/notesSlide" Target="../notesSlides/notesSlide4.xml"/><Relationship Id="rId1" Type="http://schemas.openxmlformats.org/officeDocument/2006/relationships/slideLayout" Target="../slideLayouts/slideLayout114.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36.xml"/><Relationship Id="rId7" Type="http://schemas.openxmlformats.org/officeDocument/2006/relationships/slideLayout" Target="../slideLayouts/slideLayout20.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5" Type="http://schemas.openxmlformats.org/officeDocument/2006/relationships/tags" Target="../tags/tag38.xml"/><Relationship Id="rId10" Type="http://schemas.openxmlformats.org/officeDocument/2006/relationships/image" Target="../media/image99.png"/><Relationship Id="rId4" Type="http://schemas.openxmlformats.org/officeDocument/2006/relationships/tags" Target="../tags/tag37.xml"/><Relationship Id="rId9"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IoT and Azure</a:t>
            </a:r>
          </a:p>
        </p:txBody>
      </p:sp>
      <p:sp>
        <p:nvSpPr>
          <p:cNvPr id="3" name="Text Placeholder 2"/>
          <p:cNvSpPr>
            <a:spLocks noGrp="1"/>
          </p:cNvSpPr>
          <p:nvPr>
            <p:ph type="body" sz="quarter" idx="14"/>
          </p:nvPr>
        </p:nvSpPr>
        <p:spPr/>
        <p:txBody>
          <a:bodyPr/>
          <a:lstStyle/>
          <a:p>
            <a:r>
              <a:rPr lang="en-GB" dirty="0">
                <a:solidFill>
                  <a:schemeClr val="tx1"/>
                </a:solidFill>
              </a:rPr>
              <a:t>David Gristwood</a:t>
            </a:r>
          </a:p>
          <a:p>
            <a:r>
              <a:rPr lang="en-GB" dirty="0">
                <a:solidFill>
                  <a:schemeClr val="tx1"/>
                </a:solidFill>
              </a:rPr>
              <a:t>davidgri@microsoft.com</a:t>
            </a:r>
            <a:endParaRPr lang="en-GB" dirty="0">
              <a:solidFill>
                <a:schemeClr val="tx1"/>
              </a:solidFill>
              <a:hlinkClick r:id="rId2"/>
            </a:endParaRPr>
          </a:p>
          <a:p>
            <a:r>
              <a:rPr lang="en-GB" dirty="0">
                <a:solidFill>
                  <a:schemeClr val="tx1"/>
                </a:solidFill>
              </a:rPr>
              <a:t>@</a:t>
            </a:r>
            <a:r>
              <a:rPr lang="en-GB" dirty="0" err="1">
                <a:solidFill>
                  <a:schemeClr val="tx1"/>
                </a:solidFill>
              </a:rPr>
              <a:t>ScroffTheBad</a:t>
            </a:r>
            <a:endParaRPr lang="en-GB" dirty="0">
              <a:solidFill>
                <a:schemeClr val="tx1"/>
              </a:solidFill>
            </a:endParaRPr>
          </a:p>
        </p:txBody>
      </p:sp>
    </p:spTree>
    <p:extLst>
      <p:ext uri="{BB962C8B-B14F-4D97-AF65-F5344CB8AC3E}">
        <p14:creationId xmlns:p14="http://schemas.microsoft.com/office/powerpoint/2010/main" val="396028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IoT Hub endpoints</a:t>
            </a:r>
          </a:p>
        </p:txBody>
      </p:sp>
      <p:sp>
        <p:nvSpPr>
          <p:cNvPr id="19" name="device"/>
          <p:cNvSpPr/>
          <p:nvPr/>
        </p:nvSpPr>
        <p:spPr bwMode="auto">
          <a:xfrm>
            <a:off x="1076076" y="2873752"/>
            <a:ext cx="1314258" cy="1344604"/>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a:t>
            </a:r>
          </a:p>
        </p:txBody>
      </p:sp>
      <p:sp>
        <p:nvSpPr>
          <p:cNvPr id="25" name="Event processing"/>
          <p:cNvSpPr/>
          <p:nvPr/>
        </p:nvSpPr>
        <p:spPr>
          <a:xfrm>
            <a:off x="8893143" y="2353455"/>
            <a:ext cx="2832625" cy="747032"/>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Event processing</a:t>
            </a:r>
          </a:p>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(hot and cold path)</a:t>
            </a:r>
          </a:p>
        </p:txBody>
      </p:sp>
      <p:sp>
        <p:nvSpPr>
          <p:cNvPr id="27" name="Device provisioning"/>
          <p:cNvSpPr/>
          <p:nvPr/>
        </p:nvSpPr>
        <p:spPr>
          <a:xfrm>
            <a:off x="8893143" y="5087131"/>
            <a:ext cx="2832625" cy="771715"/>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provisioning </a:t>
            </a:r>
            <a:b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b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and management</a:t>
            </a:r>
          </a:p>
        </p:txBody>
      </p:sp>
      <p:sp>
        <p:nvSpPr>
          <p:cNvPr id="7" name="IoT Hub"/>
          <p:cNvSpPr/>
          <p:nvPr/>
        </p:nvSpPr>
        <p:spPr bwMode="auto">
          <a:xfrm>
            <a:off x="3568429" y="2263827"/>
            <a:ext cx="4122925" cy="3595019"/>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Your IoT Hub</a:t>
            </a:r>
          </a:p>
        </p:txBody>
      </p:sp>
      <p:grpSp>
        <p:nvGrpSpPr>
          <p:cNvPr id="11" name="Device … 1"/>
          <p:cNvGrpSpPr/>
          <p:nvPr/>
        </p:nvGrpSpPr>
        <p:grpSpPr>
          <a:xfrm>
            <a:off x="3478802" y="2801599"/>
            <a:ext cx="1344432" cy="1523690"/>
            <a:chOff x="1829165" y="3680140"/>
            <a:chExt cx="1371585" cy="1554464"/>
          </a:xfrm>
        </p:grpSpPr>
        <p:sp>
          <p:nvSpPr>
            <p:cNvPr id="8" name="Rectangle 7"/>
            <p:cNvSpPr/>
            <p:nvPr/>
          </p:nvSpPr>
          <p:spPr bwMode="auto">
            <a:xfrm>
              <a:off x="1829165" y="3680140"/>
              <a:ext cx="1371585" cy="1554464"/>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ID</a:t>
              </a:r>
            </a:p>
          </p:txBody>
        </p:sp>
        <p:sp>
          <p:nvSpPr>
            <p:cNvPr id="9" name="Rectangle 8"/>
            <p:cNvSpPr/>
            <p:nvPr/>
          </p:nvSpPr>
          <p:spPr bwMode="auto">
            <a:xfrm>
              <a:off x="2012042" y="4340636"/>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r>
                <a:rPr lang="en-US" sz="1078" dirty="0">
                  <a:gradFill>
                    <a:gsLst>
                      <a:gs pos="50000">
                        <a:schemeClr val="bg1"/>
                      </a:gs>
                      <a:gs pos="0">
                        <a:schemeClr val="bg1"/>
                      </a:gs>
                    </a:gsLst>
                  </a:gradFill>
                  <a:latin typeface="Segoe UI"/>
                </a:rPr>
                <a:t>C2D queue</a:t>
              </a:r>
            </a:p>
            <a:p>
              <a:pPr defTabSz="914367">
                <a:defRPr/>
              </a:pPr>
              <a:r>
                <a:rPr lang="en-US" sz="1078" dirty="0">
                  <a:gradFill>
                    <a:gsLst>
                      <a:gs pos="50000">
                        <a:schemeClr val="bg1"/>
                      </a:gs>
                      <a:gs pos="0">
                        <a:schemeClr val="bg1"/>
                      </a:gs>
                    </a:gsLst>
                  </a:gradFill>
                  <a:latin typeface="Segoe UI"/>
                </a:rPr>
                <a:t>endpoint</a:t>
              </a:r>
            </a:p>
          </p:txBody>
        </p:sp>
        <p:sp>
          <p:nvSpPr>
            <p:cNvPr id="10" name="Rectangle 9"/>
            <p:cNvSpPr/>
            <p:nvPr/>
          </p:nvSpPr>
          <p:spPr bwMode="auto">
            <a:xfrm>
              <a:off x="2012041" y="3792002"/>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r>
                <a:rPr lang="en-US" sz="1078" dirty="0">
                  <a:gradFill>
                    <a:gsLst>
                      <a:gs pos="50000">
                        <a:schemeClr val="bg1"/>
                      </a:gs>
                      <a:gs pos="0">
                        <a:schemeClr val="bg1"/>
                      </a:gs>
                    </a:gsLst>
                  </a:gradFill>
                  <a:latin typeface="Segoe UI"/>
                </a:rPr>
                <a:t>D2C send endpoint</a:t>
              </a:r>
            </a:p>
          </p:txBody>
        </p:sp>
      </p:grpSp>
      <p:sp>
        <p:nvSpPr>
          <p:cNvPr id="12" name="Device … 2"/>
          <p:cNvSpPr/>
          <p:nvPr/>
        </p:nvSpPr>
        <p:spPr bwMode="auto">
          <a:xfrm>
            <a:off x="3478802" y="4504547"/>
            <a:ext cx="1344432" cy="358516"/>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a:t>
            </a:r>
          </a:p>
        </p:txBody>
      </p:sp>
      <p:sp>
        <p:nvSpPr>
          <p:cNvPr id="13" name="Device …3"/>
          <p:cNvSpPr/>
          <p:nvPr/>
        </p:nvSpPr>
        <p:spPr bwMode="auto">
          <a:xfrm>
            <a:off x="3478802" y="4977264"/>
            <a:ext cx="1344432" cy="358516"/>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a:t>
            </a:r>
          </a:p>
        </p:txBody>
      </p:sp>
      <p:sp>
        <p:nvSpPr>
          <p:cNvPr id="14" name="Device …4"/>
          <p:cNvSpPr/>
          <p:nvPr/>
        </p:nvSpPr>
        <p:spPr bwMode="auto">
          <a:xfrm>
            <a:off x="3478799" y="5409657"/>
            <a:ext cx="1344432" cy="358516"/>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a:t>
            </a:r>
          </a:p>
        </p:txBody>
      </p:sp>
      <p:sp>
        <p:nvSpPr>
          <p:cNvPr id="15" name="D2C receive endpoint"/>
          <p:cNvSpPr/>
          <p:nvPr/>
        </p:nvSpPr>
        <p:spPr bwMode="auto">
          <a:xfrm>
            <a:off x="6436552" y="2801599"/>
            <a:ext cx="1344432" cy="838849"/>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D2C receive endpoint</a:t>
            </a:r>
          </a:p>
        </p:txBody>
      </p:sp>
      <p:sp>
        <p:nvSpPr>
          <p:cNvPr id="16" name="C2D send endpoint"/>
          <p:cNvSpPr/>
          <p:nvPr/>
        </p:nvSpPr>
        <p:spPr bwMode="auto">
          <a:xfrm>
            <a:off x="6436552" y="3697885"/>
            <a:ext cx="1344432" cy="581717"/>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C2D send endpoint</a:t>
            </a:r>
          </a:p>
        </p:txBody>
      </p:sp>
      <p:sp>
        <p:nvSpPr>
          <p:cNvPr id="17" name="Msg feedback"/>
          <p:cNvSpPr/>
          <p:nvPr/>
        </p:nvSpPr>
        <p:spPr bwMode="auto">
          <a:xfrm>
            <a:off x="6436551" y="4325290"/>
            <a:ext cx="1344432" cy="761841"/>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err="1">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Msg</a:t>
            </a: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 feedback </a:t>
            </a:r>
            <a:b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b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and monitoring endpoint</a:t>
            </a:r>
          </a:p>
        </p:txBody>
      </p:sp>
      <p:sp>
        <p:nvSpPr>
          <p:cNvPr id="28" name="Device identity management"/>
          <p:cNvSpPr/>
          <p:nvPr/>
        </p:nvSpPr>
        <p:spPr bwMode="auto">
          <a:xfrm>
            <a:off x="6436550" y="5156521"/>
            <a:ext cx="1344432" cy="629041"/>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identity management</a:t>
            </a:r>
          </a:p>
        </p:txBody>
      </p:sp>
      <p:sp>
        <p:nvSpPr>
          <p:cNvPr id="29" name="IoT Hub management"/>
          <p:cNvSpPr/>
          <p:nvPr/>
        </p:nvSpPr>
        <p:spPr bwMode="auto">
          <a:xfrm>
            <a:off x="4959851" y="5335780"/>
            <a:ext cx="1344432" cy="629041"/>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IoT Hub management</a:t>
            </a:r>
          </a:p>
        </p:txBody>
      </p:sp>
      <p:cxnSp>
        <p:nvCxnSpPr>
          <p:cNvPr id="90" name="Straight Arrow Connector 89"/>
          <p:cNvCxnSpPr/>
          <p:nvPr/>
        </p:nvCxnSpPr>
        <p:spPr>
          <a:xfrm>
            <a:off x="2388529" y="3112945"/>
            <a:ext cx="931896" cy="0"/>
          </a:xfrm>
          <a:prstGeom prst="straightConnector1">
            <a:avLst/>
          </a:prstGeom>
          <a:ln w="38100">
            <a:solidFill>
              <a:srgbClr val="777777"/>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1" name="Event processing"/>
          <p:cNvGrpSpPr/>
          <p:nvPr/>
        </p:nvGrpSpPr>
        <p:grpSpPr>
          <a:xfrm>
            <a:off x="11026284" y="2436246"/>
            <a:ext cx="537849" cy="544542"/>
            <a:chOff x="3876323" y="2412935"/>
            <a:chExt cx="981584" cy="1503227"/>
          </a:xfrm>
        </p:grpSpPr>
        <p:grpSp>
          <p:nvGrpSpPr>
            <p:cNvPr id="32" name="Group 31"/>
            <p:cNvGrpSpPr/>
            <p:nvPr/>
          </p:nvGrpSpPr>
          <p:grpSpPr>
            <a:xfrm>
              <a:off x="4075337" y="2655193"/>
              <a:ext cx="640701" cy="978962"/>
              <a:chOff x="3978978" y="2691315"/>
              <a:chExt cx="745467" cy="1374671"/>
            </a:xfrm>
          </p:grpSpPr>
          <p:sp>
            <p:nvSpPr>
              <p:cNvPr id="35" name="Rectangle 34"/>
              <p:cNvSpPr/>
              <p:nvPr>
                <p:custDataLst>
                  <p:tags r:id="rId7"/>
                </p:custDataLst>
              </p:nvPr>
            </p:nvSpPr>
            <p:spPr bwMode="auto">
              <a:xfrm>
                <a:off x="3978978" y="2691315"/>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36" name="Rectangle 35"/>
              <p:cNvSpPr/>
              <p:nvPr>
                <p:custDataLst>
                  <p:tags r:id="rId8"/>
                </p:custDataLst>
              </p:nvPr>
            </p:nvSpPr>
            <p:spPr bwMode="auto">
              <a:xfrm>
                <a:off x="4269686" y="2945333"/>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37" name="Rectangle 36"/>
              <p:cNvSpPr/>
              <p:nvPr>
                <p:custDataLst>
                  <p:tags r:id="rId9"/>
                </p:custDataLst>
              </p:nvPr>
            </p:nvSpPr>
            <p:spPr bwMode="auto">
              <a:xfrm>
                <a:off x="3978978" y="3195771"/>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38" name="Rectangle 37"/>
              <p:cNvSpPr/>
              <p:nvPr>
                <p:custDataLst>
                  <p:tags r:id="rId10"/>
                </p:custDataLst>
              </p:nvPr>
            </p:nvSpPr>
            <p:spPr bwMode="auto">
              <a:xfrm>
                <a:off x="4269686" y="3482449"/>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39" name="Rectangle 38"/>
              <p:cNvSpPr/>
              <p:nvPr>
                <p:custDataLst>
                  <p:tags r:id="rId11"/>
                </p:custDataLst>
              </p:nvPr>
            </p:nvSpPr>
            <p:spPr bwMode="auto">
              <a:xfrm>
                <a:off x="3978978" y="3700226"/>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40" name="Rectangle 39"/>
              <p:cNvSpPr/>
              <p:nvPr>
                <p:custDataLst>
                  <p:tags r:id="rId12"/>
                </p:custDataLst>
              </p:nvPr>
            </p:nvSpPr>
            <p:spPr bwMode="auto">
              <a:xfrm>
                <a:off x="4541565" y="3194355"/>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grpSp>
        <p:sp>
          <p:nvSpPr>
            <p:cNvPr id="33" name="Freeform 32"/>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34" name="Freeform 33"/>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cxnSp>
        <p:nvCxnSpPr>
          <p:cNvPr id="53" name="Straight Arrow Connector 52"/>
          <p:cNvCxnSpPr/>
          <p:nvPr/>
        </p:nvCxnSpPr>
        <p:spPr>
          <a:xfrm>
            <a:off x="2388529" y="3640448"/>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2388529" y="4694901"/>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2388529" y="5175954"/>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2388529" y="5650299"/>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a:off x="7888830" y="3070434"/>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a:off x="7888830" y="3470608"/>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H="1">
            <a:off x="7888830" y="4067981"/>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7888830" y="4623584"/>
            <a:ext cx="931896" cy="0"/>
          </a:xfrm>
          <a:prstGeom prst="straightConnector1">
            <a:avLst/>
          </a:prstGeom>
          <a:ln w="38100">
            <a:solidFill>
              <a:srgbClr val="777777"/>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H="1">
            <a:off x="7888830" y="5607789"/>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7" name="Device … 2"/>
          <p:cNvGrpSpPr/>
          <p:nvPr/>
        </p:nvGrpSpPr>
        <p:grpSpPr>
          <a:xfrm>
            <a:off x="4506627" y="4529133"/>
            <a:ext cx="186771" cy="309341"/>
            <a:chOff x="4593735" y="4663834"/>
            <a:chExt cx="152594" cy="252735"/>
          </a:xfrm>
        </p:grpSpPr>
        <p:sp>
          <p:nvSpPr>
            <p:cNvPr id="73" name="Freeform 13"/>
            <p:cNvSpPr>
              <a:spLocks noEditPoints="1"/>
            </p:cNvSpPr>
            <p:nvPr/>
          </p:nvSpPr>
          <p:spPr bwMode="auto">
            <a:xfrm>
              <a:off x="4593735" y="4663834"/>
              <a:ext cx="128641" cy="86722"/>
            </a:xfrm>
            <a:prstGeom prst="frame">
              <a:avLst/>
            </a:prstGeom>
            <a:solidFill>
              <a:srgbClr val="86BE0E"/>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74" name="Freeform 15"/>
            <p:cNvSpPr>
              <a:spLocks/>
            </p:cNvSpPr>
            <p:nvPr/>
          </p:nvSpPr>
          <p:spPr bwMode="auto">
            <a:xfrm>
              <a:off x="4593735" y="4682953"/>
              <a:ext cx="152594" cy="233616"/>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grpSp>
        <p:nvGrpSpPr>
          <p:cNvPr id="62" name="device"/>
          <p:cNvGrpSpPr/>
          <p:nvPr/>
        </p:nvGrpSpPr>
        <p:grpSpPr>
          <a:xfrm>
            <a:off x="1267929" y="3070434"/>
            <a:ext cx="896387" cy="860833"/>
            <a:chOff x="1293353" y="3131506"/>
            <a:chExt cx="914361" cy="878094"/>
          </a:xfrm>
        </p:grpSpPr>
        <p:grpSp>
          <p:nvGrpSpPr>
            <p:cNvPr id="67" name="Group 66"/>
            <p:cNvGrpSpPr/>
            <p:nvPr/>
          </p:nvGrpSpPr>
          <p:grpSpPr>
            <a:xfrm>
              <a:off x="1293353" y="3201595"/>
              <a:ext cx="349840" cy="579424"/>
              <a:chOff x="1763317" y="5394932"/>
              <a:chExt cx="349840" cy="579424"/>
            </a:xfrm>
          </p:grpSpPr>
          <p:sp>
            <p:nvSpPr>
              <p:cNvPr id="68" name="Freeform 13"/>
              <p:cNvSpPr>
                <a:spLocks noEditPoints="1"/>
              </p:cNvSpPr>
              <p:nvPr/>
            </p:nvSpPr>
            <p:spPr bwMode="auto">
              <a:xfrm>
                <a:off x="1763317" y="5394932"/>
                <a:ext cx="294924" cy="198821"/>
              </a:xfrm>
              <a:prstGeom prst="frame">
                <a:avLst/>
              </a:prstGeom>
              <a:solidFill>
                <a:srgbClr val="86B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69" name="Freeform 15"/>
              <p:cNvSpPr>
                <a:spLocks/>
              </p:cNvSpPr>
              <p:nvPr/>
            </p:nvSpPr>
            <p:spPr bwMode="auto">
              <a:xfrm>
                <a:off x="1763317" y="5438764"/>
                <a:ext cx="349840" cy="535592"/>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grpSp>
          <p:nvGrpSpPr>
            <p:cNvPr id="45" name="Group 44"/>
            <p:cNvGrpSpPr/>
            <p:nvPr/>
          </p:nvGrpSpPr>
          <p:grpSpPr>
            <a:xfrm>
              <a:off x="1643194" y="3542295"/>
              <a:ext cx="564520" cy="467305"/>
              <a:chOff x="517516" y="3589298"/>
              <a:chExt cx="1770439" cy="1465554"/>
            </a:xfrm>
          </p:grpSpPr>
          <p:sp>
            <p:nvSpPr>
              <p:cNvPr id="77"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78"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89642" tIns="44821" rIns="89642" bIns="44821" numCol="1" anchor="t" anchorCtr="0" compatLnSpc="1">
                <a:prstTxWarp prst="textNoShape">
                  <a:avLst/>
                </a:prstTxWarp>
              </a:bodyPr>
              <a:lstStyle/>
              <a:p>
                <a:pPr defTabSz="914314">
                  <a:defRPr/>
                </a:pPr>
                <a:endParaRPr lang="en-US">
                  <a:solidFill>
                    <a:prstClr val="black"/>
                  </a:solidFill>
                  <a:latin typeface="Segoe UI"/>
                </a:endParaRPr>
              </a:p>
            </p:txBody>
          </p:sp>
          <p:sp>
            <p:nvSpPr>
              <p:cNvPr id="44"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6" name="Group 45"/>
            <p:cNvGrpSpPr/>
            <p:nvPr/>
          </p:nvGrpSpPr>
          <p:grpSpPr>
            <a:xfrm>
              <a:off x="1783977" y="3131506"/>
              <a:ext cx="423736" cy="255258"/>
              <a:chOff x="1783977" y="3232718"/>
              <a:chExt cx="423736" cy="255258"/>
            </a:xfrm>
          </p:grpSpPr>
          <p:sp>
            <p:nvSpPr>
              <p:cNvPr id="70"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sp>
            <p:nvSpPr>
              <p:cNvPr id="84"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grpSp>
      </p:grpSp>
      <p:grpSp>
        <p:nvGrpSpPr>
          <p:cNvPr id="85" name="Device …4"/>
          <p:cNvGrpSpPr/>
          <p:nvPr/>
        </p:nvGrpSpPr>
        <p:grpSpPr>
          <a:xfrm>
            <a:off x="4337935" y="5424558"/>
            <a:ext cx="399886" cy="331022"/>
            <a:chOff x="517516" y="3589298"/>
            <a:chExt cx="1770439" cy="1465554"/>
          </a:xfrm>
        </p:grpSpPr>
        <p:sp>
          <p:nvSpPr>
            <p:cNvPr id="86"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87"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89642" tIns="44821" rIns="89642" bIns="44821" numCol="1" anchor="t" anchorCtr="0" compatLnSpc="1">
              <a:prstTxWarp prst="textNoShape">
                <a:avLst/>
              </a:prstTxWarp>
            </a:bodyPr>
            <a:lstStyle/>
            <a:p>
              <a:pPr defTabSz="914314">
                <a:defRPr/>
              </a:pPr>
              <a:endParaRPr lang="en-US">
                <a:solidFill>
                  <a:prstClr val="black"/>
                </a:solidFill>
                <a:latin typeface="Segoe UI"/>
              </a:endParaRPr>
            </a:p>
          </p:txBody>
        </p:sp>
        <p:sp>
          <p:nvSpPr>
            <p:cNvPr id="88"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9" name="Device …3"/>
          <p:cNvGrpSpPr/>
          <p:nvPr/>
        </p:nvGrpSpPr>
        <p:grpSpPr>
          <a:xfrm>
            <a:off x="4376045" y="5039101"/>
            <a:ext cx="333022" cy="200612"/>
            <a:chOff x="1783977" y="3232718"/>
            <a:chExt cx="423736" cy="255258"/>
          </a:xfrm>
        </p:grpSpPr>
        <p:sp>
          <p:nvSpPr>
            <p:cNvPr id="96"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sp>
          <p:nvSpPr>
            <p:cNvPr id="97"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grpSp>
      <p:sp>
        <p:nvSpPr>
          <p:cNvPr id="98" name="Device … 1"/>
          <p:cNvSpPr>
            <a:spLocks noEditPoints="1"/>
          </p:cNvSpPr>
          <p:nvPr/>
        </p:nvSpPr>
        <p:spPr bwMode="black">
          <a:xfrm>
            <a:off x="4401787" y="3988184"/>
            <a:ext cx="291611" cy="291418"/>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nvGrpSpPr>
          <p:cNvPr id="52" name="IoT Hub management"/>
          <p:cNvGrpSpPr/>
          <p:nvPr/>
        </p:nvGrpSpPr>
        <p:grpSpPr>
          <a:xfrm>
            <a:off x="5823674" y="5363894"/>
            <a:ext cx="417153" cy="367817"/>
            <a:chOff x="5940450" y="5470954"/>
            <a:chExt cx="425518" cy="375193"/>
          </a:xfrm>
        </p:grpSpPr>
        <p:sp>
          <p:nvSpPr>
            <p:cNvPr id="102" name="Freeform 101"/>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568" spc="-49"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1" name="Group 50"/>
            <p:cNvGrpSpPr/>
            <p:nvPr/>
          </p:nvGrpSpPr>
          <p:grpSpPr>
            <a:xfrm>
              <a:off x="6032077" y="5601867"/>
              <a:ext cx="258584" cy="74058"/>
              <a:chOff x="5993561" y="5590711"/>
              <a:chExt cx="371622" cy="106432"/>
            </a:xfrm>
          </p:grpSpPr>
          <p:sp>
            <p:nvSpPr>
              <p:cNvPr id="49" name="Rectangle 48"/>
              <p:cNvSpPr/>
              <p:nvPr/>
            </p:nvSpPr>
            <p:spPr bwMode="auto">
              <a:xfrm>
                <a:off x="599356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p:cNvSpPr/>
              <p:nvPr/>
            </p:nvSpPr>
            <p:spPr bwMode="auto">
              <a:xfrm>
                <a:off x="6123832"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p:cNvSpPr/>
              <p:nvPr/>
            </p:nvSpPr>
            <p:spPr bwMode="auto">
              <a:xfrm>
                <a:off x="6258751" y="5590711"/>
                <a:ext cx="106432" cy="1064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6" name="Group 105"/>
            <p:cNvGrpSpPr/>
            <p:nvPr/>
          </p:nvGrpSpPr>
          <p:grpSpPr>
            <a:xfrm>
              <a:off x="6032077" y="5697143"/>
              <a:ext cx="258584" cy="74058"/>
              <a:chOff x="5993561" y="5590711"/>
              <a:chExt cx="371622" cy="106432"/>
            </a:xfrm>
          </p:grpSpPr>
          <p:sp>
            <p:nvSpPr>
              <p:cNvPr id="107" name="Rectangle 106"/>
              <p:cNvSpPr/>
              <p:nvPr/>
            </p:nvSpPr>
            <p:spPr bwMode="auto">
              <a:xfrm>
                <a:off x="5993561"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p:cNvSpPr/>
              <p:nvPr/>
            </p:nvSpPr>
            <p:spPr bwMode="auto">
              <a:xfrm>
                <a:off x="6123832"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Rectangle 108"/>
              <p:cNvSpPr/>
              <p:nvPr/>
            </p:nvSpPr>
            <p:spPr bwMode="auto">
              <a:xfrm>
                <a:off x="625875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10" name="Device identity management"/>
          <p:cNvSpPr>
            <a:spLocks noEditPoints="1"/>
          </p:cNvSpPr>
          <p:nvPr/>
        </p:nvSpPr>
        <p:spPr bwMode="black">
          <a:xfrm>
            <a:off x="7440638" y="5218184"/>
            <a:ext cx="291611" cy="291418"/>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112" name="Device provisioning"/>
          <p:cNvSpPr>
            <a:spLocks noChangeAspect="1" noEditPoints="1"/>
          </p:cNvSpPr>
          <p:nvPr/>
        </p:nvSpPr>
        <p:spPr bwMode="auto">
          <a:xfrm>
            <a:off x="10907710" y="5175955"/>
            <a:ext cx="714854" cy="57962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nvGrpSpPr>
          <p:cNvPr id="113" name="C2D send endpoint"/>
          <p:cNvGrpSpPr>
            <a:grpSpLocks noChangeAspect="1"/>
          </p:cNvGrpSpPr>
          <p:nvPr/>
        </p:nvGrpSpPr>
        <p:grpSpPr bwMode="auto">
          <a:xfrm>
            <a:off x="7464670" y="3785843"/>
            <a:ext cx="180999" cy="182741"/>
            <a:chOff x="8096" y="-1886"/>
            <a:chExt cx="935" cy="944"/>
          </a:xfrm>
          <a:solidFill>
            <a:schemeClr val="bg1"/>
          </a:solidFill>
        </p:grpSpPr>
        <p:sp>
          <p:nvSpPr>
            <p:cNvPr id="114" name="Oval 718"/>
            <p:cNvSpPr>
              <a:spLocks noChangeArrowheads="1"/>
            </p:cNvSpPr>
            <p:nvPr/>
          </p:nvSpPr>
          <p:spPr bwMode="auto">
            <a:xfrm>
              <a:off x="8096" y="-1202"/>
              <a:ext cx="257" cy="260"/>
            </a:xfrm>
            <a:prstGeom prst="ellipse">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115" name="Freeform 719"/>
            <p:cNvSpPr>
              <a:spLocks/>
            </p:cNvSpPr>
            <p:nvPr/>
          </p:nvSpPr>
          <p:spPr bwMode="auto">
            <a:xfrm>
              <a:off x="8096" y="-1568"/>
              <a:ext cx="618" cy="626"/>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116" name="Freeform 720"/>
            <p:cNvSpPr>
              <a:spLocks/>
            </p:cNvSpPr>
            <p:nvPr/>
          </p:nvSpPr>
          <p:spPr bwMode="auto">
            <a:xfrm>
              <a:off x="8096" y="-1886"/>
              <a:ext cx="935" cy="944"/>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grpSp>
        <p:nvGrpSpPr>
          <p:cNvPr id="3" name="Group 2"/>
          <p:cNvGrpSpPr/>
          <p:nvPr/>
        </p:nvGrpSpPr>
        <p:grpSpPr>
          <a:xfrm>
            <a:off x="8893143" y="3223505"/>
            <a:ext cx="2922218" cy="1753758"/>
            <a:chOff x="9071468" y="3287646"/>
            <a:chExt cx="2980815" cy="1788925"/>
          </a:xfrm>
        </p:grpSpPr>
        <p:sp>
          <p:nvSpPr>
            <p:cNvPr id="26" name="Device business logic,"/>
            <p:cNvSpPr/>
            <p:nvPr/>
          </p:nvSpPr>
          <p:spPr>
            <a:xfrm>
              <a:off x="9071468" y="3287646"/>
              <a:ext cx="2887291" cy="1788925"/>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business logic,</a:t>
              </a:r>
            </a:p>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connectivity monitoring</a:t>
              </a:r>
            </a:p>
          </p:txBody>
        </p:sp>
        <p:pic>
          <p:nvPicPr>
            <p:cNvPr id="117" name="Device business logic,"/>
            <p:cNvPicPr>
              <a:picLocks noChangeAspect="1"/>
            </p:cNvPicPr>
            <p:nvPr/>
          </p:nvPicPr>
          <p:blipFill>
            <a:blip r:embed="rId15">
              <a:clrChange>
                <a:clrFrom>
                  <a:srgbClr val="FFFFFF"/>
                </a:clrFrom>
                <a:clrTo>
                  <a:srgbClr val="FFFFFF">
                    <a:alpha val="0"/>
                  </a:srgbClr>
                </a:clrTo>
              </a:clrChange>
            </a:blip>
            <a:stretch>
              <a:fillRect/>
            </a:stretch>
          </p:blipFill>
          <p:spPr>
            <a:xfrm>
              <a:off x="10565322" y="3531429"/>
              <a:ext cx="1486961" cy="771017"/>
            </a:xfrm>
            <a:prstGeom prst="rect">
              <a:avLst/>
            </a:prstGeom>
          </p:spPr>
        </p:pic>
      </p:grpSp>
      <p:sp>
        <p:nvSpPr>
          <p:cNvPr id="118" name="D2C receive endpoint"/>
          <p:cNvSpPr>
            <a:spLocks noChangeAspect="1"/>
          </p:cNvSpPr>
          <p:nvPr/>
        </p:nvSpPr>
        <p:spPr>
          <a:xfrm>
            <a:off x="7357799" y="2939951"/>
            <a:ext cx="342433" cy="195367"/>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gradFill>
            <a:gsLst>
              <a:gs pos="28000">
                <a:srgbClr val="5EB6DA"/>
              </a:gs>
              <a:gs pos="28000">
                <a:srgbClr val="3999C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defRPr/>
            </a:pPr>
            <a:endParaRPr lang="en-US">
              <a:solidFill>
                <a:srgbClr val="FFFFFF"/>
              </a:solidFill>
              <a:latin typeface="Segoe UI"/>
            </a:endParaRPr>
          </a:p>
        </p:txBody>
      </p:sp>
      <p:grpSp>
        <p:nvGrpSpPr>
          <p:cNvPr id="120" name="feedback icon"/>
          <p:cNvGrpSpPr/>
          <p:nvPr/>
        </p:nvGrpSpPr>
        <p:grpSpPr>
          <a:xfrm>
            <a:off x="7431566" y="4381495"/>
            <a:ext cx="279375" cy="265842"/>
            <a:chOff x="11209667" y="1326560"/>
            <a:chExt cx="1287867" cy="1225483"/>
          </a:xfrm>
        </p:grpSpPr>
        <p:grpSp>
          <p:nvGrpSpPr>
            <p:cNvPr id="121" name="Group 120"/>
            <p:cNvGrpSpPr/>
            <p:nvPr/>
          </p:nvGrpSpPr>
          <p:grpSpPr>
            <a:xfrm>
              <a:off x="11209667" y="1326560"/>
              <a:ext cx="901749" cy="772996"/>
              <a:chOff x="11148003" y="2486796"/>
              <a:chExt cx="1527631" cy="1309513"/>
            </a:xfrm>
          </p:grpSpPr>
          <p:sp>
            <p:nvSpPr>
              <p:cNvPr id="128" name="Round Same Side Corner Rectangle 127"/>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sp>
            <p:nvSpPr>
              <p:cNvPr id="129" name="Round Same Side Corner Rectangle 128"/>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grpSp>
        <p:grpSp>
          <p:nvGrpSpPr>
            <p:cNvPr id="122" name="Group 121"/>
            <p:cNvGrpSpPr/>
            <p:nvPr/>
          </p:nvGrpSpPr>
          <p:grpSpPr>
            <a:xfrm>
              <a:off x="11403194" y="1550235"/>
              <a:ext cx="900814" cy="772996"/>
              <a:chOff x="11148003" y="2486796"/>
              <a:chExt cx="1526047" cy="1309513"/>
            </a:xfrm>
          </p:grpSpPr>
          <p:sp>
            <p:nvSpPr>
              <p:cNvPr id="126" name="Round Same Side Corner Rectangle 125"/>
              <p:cNvSpPr/>
              <p:nvPr/>
            </p:nvSpPr>
            <p:spPr bwMode="auto">
              <a:xfrm>
                <a:off x="11148006" y="2486796"/>
                <a:ext cx="1526044" cy="1309513"/>
              </a:xfrm>
              <a:prstGeom prst="round2SameRect">
                <a:avLst>
                  <a:gd name="adj1" fmla="val 5262"/>
                  <a:gd name="adj2" fmla="val 0"/>
                </a:avLst>
              </a:prstGeom>
              <a:gradFill flip="none" rotWithShape="1">
                <a:gsLst>
                  <a:gs pos="46000">
                    <a:srgbClr val="4CA3CC"/>
                  </a:gs>
                  <a:gs pos="46000">
                    <a:srgbClr val="45A2CF"/>
                  </a:gs>
                </a:gsLst>
                <a:lin ang="30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sp>
            <p:nvSpPr>
              <p:cNvPr id="127" name="Round Same Side Corner Rectangle 126"/>
              <p:cNvSpPr/>
              <p:nvPr/>
            </p:nvSpPr>
            <p:spPr bwMode="auto">
              <a:xfrm>
                <a:off x="11148003" y="2486796"/>
                <a:ext cx="1526044" cy="274703"/>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grpSp>
        <p:grpSp>
          <p:nvGrpSpPr>
            <p:cNvPr id="123" name="Group 122"/>
            <p:cNvGrpSpPr/>
            <p:nvPr/>
          </p:nvGrpSpPr>
          <p:grpSpPr>
            <a:xfrm>
              <a:off x="11595785" y="1779047"/>
              <a:ext cx="901749" cy="772996"/>
              <a:chOff x="11148003" y="2486796"/>
              <a:chExt cx="1527631" cy="1309513"/>
            </a:xfrm>
          </p:grpSpPr>
          <p:sp>
            <p:nvSpPr>
              <p:cNvPr id="124" name="Round Same Side Corner Rectangle 123"/>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sp>
            <p:nvSpPr>
              <p:cNvPr id="125" name="Round Same Side Corner Rectangle 124"/>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grpSp>
      </p:grpSp>
      <p:grpSp>
        <p:nvGrpSpPr>
          <p:cNvPr id="2" name="Group 1"/>
          <p:cNvGrpSpPr/>
          <p:nvPr/>
        </p:nvGrpSpPr>
        <p:grpSpPr>
          <a:xfrm>
            <a:off x="1076753" y="4334984"/>
            <a:ext cx="1311777" cy="1523861"/>
            <a:chOff x="1098343" y="4421413"/>
            <a:chExt cx="1338081" cy="1554418"/>
          </a:xfrm>
        </p:grpSpPr>
        <p:sp>
          <p:nvSpPr>
            <p:cNvPr id="92" name="Field GW /"/>
            <p:cNvSpPr/>
            <p:nvPr/>
          </p:nvSpPr>
          <p:spPr bwMode="auto">
            <a:xfrm>
              <a:off x="1098343" y="4421413"/>
              <a:ext cx="1338081" cy="1554418"/>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Field GW/</a:t>
              </a:r>
            </a:p>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Cloud GW</a:t>
              </a:r>
            </a:p>
          </p:txBody>
        </p:sp>
        <p:grpSp>
          <p:nvGrpSpPr>
            <p:cNvPr id="99" name="Group 98"/>
            <p:cNvGrpSpPr/>
            <p:nvPr/>
          </p:nvGrpSpPr>
          <p:grpSpPr>
            <a:xfrm>
              <a:off x="1145995" y="4483229"/>
              <a:ext cx="782946" cy="489587"/>
              <a:chOff x="7966852" y="2699664"/>
              <a:chExt cx="782946" cy="489587"/>
            </a:xfrm>
          </p:grpSpPr>
          <p:sp>
            <p:nvSpPr>
              <p:cNvPr id="100" name="Freeform 99"/>
              <p:cNvSpPr>
                <a:spLocks noChangeAspect="1"/>
              </p:cNvSpPr>
              <p:nvPr/>
            </p:nvSpPr>
            <p:spPr bwMode="auto">
              <a:xfrm>
                <a:off x="7966852" y="2699664"/>
                <a:ext cx="782946" cy="48958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gradFill flip="none" rotWithShape="1">
                  <a:gsLst>
                    <a:gs pos="50000">
                      <a:srgbClr val="5EB6DA"/>
                    </a:gs>
                    <a:gs pos="50000">
                      <a:srgbClr val="3999C6"/>
                    </a:gs>
                  </a:gsLst>
                  <a:lin ang="8100000" scaled="1"/>
                  <a:tileRect/>
                </a:gradFill>
              </a:ln>
              <a:extLst>
                <a:ext uri="{91240B29-F687-4f45-9708-019B960494DF}">
                  <a14:hiddenLine xmlns=""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defTabSz="914367">
                  <a:lnSpc>
                    <a:spcPct val="80000"/>
                  </a:lnSpc>
                  <a:defRPr/>
                </a:pPr>
                <a:endParaRPr lang="en-US" sz="4313" spc="-147">
                  <a:solidFill>
                    <a:srgbClr val="FFFFFF"/>
                  </a:solidFill>
                  <a:latin typeface="Segoe UI Light"/>
                </a:endParaRPr>
              </a:p>
            </p:txBody>
          </p:sp>
          <p:grpSp>
            <p:nvGrpSpPr>
              <p:cNvPr id="101" name="Group 100"/>
              <p:cNvGrpSpPr/>
              <p:nvPr/>
            </p:nvGrpSpPr>
            <p:grpSpPr>
              <a:xfrm>
                <a:off x="8188271" y="2851116"/>
                <a:ext cx="257445" cy="288170"/>
                <a:chOff x="3876323" y="2412935"/>
                <a:chExt cx="981584" cy="1503227"/>
              </a:xfrm>
            </p:grpSpPr>
            <p:grpSp>
              <p:nvGrpSpPr>
                <p:cNvPr id="103" name="Group 102"/>
                <p:cNvGrpSpPr/>
                <p:nvPr/>
              </p:nvGrpSpPr>
              <p:grpSpPr>
                <a:xfrm>
                  <a:off x="4075337" y="2655193"/>
                  <a:ext cx="640701" cy="978962"/>
                  <a:chOff x="3978978" y="2691315"/>
                  <a:chExt cx="745467" cy="1374671"/>
                </a:xfrm>
              </p:grpSpPr>
              <p:sp>
                <p:nvSpPr>
                  <p:cNvPr id="131" name="Rectangle 130"/>
                  <p:cNvSpPr/>
                  <p:nvPr>
                    <p:custDataLst>
                      <p:tags r:id="rId1"/>
                    </p:custDataLst>
                  </p:nvPr>
                </p:nvSpPr>
                <p:spPr bwMode="auto">
                  <a:xfrm>
                    <a:off x="3978978" y="269131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32" name="Rectangle 131"/>
                  <p:cNvSpPr/>
                  <p:nvPr>
                    <p:custDataLst>
                      <p:tags r:id="rId2"/>
                    </p:custDataLst>
                  </p:nvPr>
                </p:nvSpPr>
                <p:spPr bwMode="auto">
                  <a:xfrm>
                    <a:off x="4269686" y="2945333"/>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33" name="Rectangle 132"/>
                  <p:cNvSpPr/>
                  <p:nvPr>
                    <p:custDataLst>
                      <p:tags r:id="rId3"/>
                    </p:custDataLst>
                  </p:nvPr>
                </p:nvSpPr>
                <p:spPr bwMode="auto">
                  <a:xfrm>
                    <a:off x="3978978" y="3195771"/>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34" name="Rectangle 133"/>
                  <p:cNvSpPr/>
                  <p:nvPr>
                    <p:custDataLst>
                      <p:tags r:id="rId4"/>
                    </p:custDataLst>
                  </p:nvPr>
                </p:nvSpPr>
                <p:spPr bwMode="auto">
                  <a:xfrm>
                    <a:off x="4269686" y="3482449"/>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35" name="Rectangle 134"/>
                  <p:cNvSpPr/>
                  <p:nvPr>
                    <p:custDataLst>
                      <p:tags r:id="rId5"/>
                    </p:custDataLst>
                  </p:nvPr>
                </p:nvSpPr>
                <p:spPr bwMode="auto">
                  <a:xfrm>
                    <a:off x="3978978" y="3700226"/>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36" name="Rectangle 135"/>
                  <p:cNvSpPr/>
                  <p:nvPr>
                    <p:custDataLst>
                      <p:tags r:id="rId6"/>
                    </p:custDataLst>
                  </p:nvPr>
                </p:nvSpPr>
                <p:spPr bwMode="auto">
                  <a:xfrm>
                    <a:off x="4541565" y="319435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grpSp>
            <p:sp>
              <p:nvSpPr>
                <p:cNvPr id="119" name="Freeform 118"/>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0" name="Freeform 129"/>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grpSp>
          <p:nvGrpSpPr>
            <p:cNvPr id="79" name="Field GW /"/>
            <p:cNvGrpSpPr/>
            <p:nvPr/>
          </p:nvGrpSpPr>
          <p:grpSpPr>
            <a:xfrm>
              <a:off x="1473310" y="4886209"/>
              <a:ext cx="839338" cy="496998"/>
              <a:chOff x="1263807" y="4532991"/>
              <a:chExt cx="987273" cy="617355"/>
            </a:xfrm>
          </p:grpSpPr>
          <p:sp>
            <p:nvSpPr>
              <p:cNvPr id="43" name="Freeform 42"/>
              <p:cNvSpPr>
                <a:spLocks noChangeAspect="1"/>
              </p:cNvSpPr>
              <p:nvPr/>
            </p:nvSpPr>
            <p:spPr bwMode="auto">
              <a:xfrm>
                <a:off x="1263807" y="4532991"/>
                <a:ext cx="987273" cy="617355"/>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gradFill flip="none" rotWithShape="1">
                  <a:gsLst>
                    <a:gs pos="50000">
                      <a:srgbClr val="5EB6DA"/>
                    </a:gs>
                    <a:gs pos="50000">
                      <a:srgbClr val="3999C6"/>
                    </a:gs>
                  </a:gsLst>
                  <a:lin ang="8100000" scaled="1"/>
                  <a:tileRect/>
                </a:gradFill>
              </a:ln>
              <a:extLst>
                <a:ext uri="{91240B29-F687-4f45-9708-019B960494DF}">
                  <a14:hiddenLine xmlns=""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defTabSz="914367">
                  <a:lnSpc>
                    <a:spcPct val="80000"/>
                  </a:lnSpc>
                  <a:defRPr/>
                </a:pPr>
                <a:endParaRPr lang="en-US" sz="4313" spc="-147">
                  <a:solidFill>
                    <a:srgbClr val="FFFFFF"/>
                  </a:solidFill>
                  <a:latin typeface="Segoe UI Light"/>
                </a:endParaRPr>
              </a:p>
            </p:txBody>
          </p:sp>
          <p:sp>
            <p:nvSpPr>
              <p:cNvPr id="41" name="Frame 5"/>
              <p:cNvSpPr>
                <a:spLocks noChangeAspect="1"/>
              </p:cNvSpPr>
              <p:nvPr/>
            </p:nvSpPr>
            <p:spPr bwMode="auto">
              <a:xfrm>
                <a:off x="1614525" y="4728221"/>
                <a:ext cx="305716" cy="3056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568" spc="-49"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pic>
        <p:nvPicPr>
          <p:cNvPr id="187" name="Group 52"/>
          <p:cNvPicPr>
            <a:picLocks noChangeArrowheads="1"/>
          </p:cNvPicPr>
          <p:nvPr/>
        </p:nvPicPr>
        <p:blipFill>
          <a:blip r:embed="rId16">
            <a:biLevel thresh="25000"/>
            <a:extLst>
              <a:ext uri="{28A0092B-C50C-407E-A947-70E740481C1C}">
                <a14:useLocalDpi xmlns:a14="http://schemas.microsoft.com/office/drawing/2010/main" val="0"/>
              </a:ext>
            </a:extLst>
          </a:blip>
          <a:srcRect r="-632"/>
          <a:stretch>
            <a:fillRect/>
          </a:stretch>
        </p:blipFill>
        <p:spPr bwMode="auto">
          <a:xfrm>
            <a:off x="5344965" y="3821396"/>
            <a:ext cx="490693" cy="49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3270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512"/>
            <a:ext cx="4594860" cy="6280621"/>
          </a:xfrm>
        </p:spPr>
        <p:txBody>
          <a:bodyPr/>
          <a:lstStyle/>
          <a:p>
            <a:r>
              <a:rPr lang="en-US" sz="3200" dirty="0"/>
              <a:t>Event Processing</a:t>
            </a:r>
            <a:br>
              <a:rPr lang="en-US" dirty="0"/>
            </a:br>
            <a:r>
              <a:rPr lang="en-US" dirty="0"/>
              <a:t>Azure Stream Analytics</a:t>
            </a:r>
          </a:p>
        </p:txBody>
      </p:sp>
      <p:grpSp>
        <p:nvGrpSpPr>
          <p:cNvPr id="4" name="Group 3"/>
          <p:cNvGrpSpPr/>
          <p:nvPr/>
        </p:nvGrpSpPr>
        <p:grpSpPr>
          <a:xfrm>
            <a:off x="6790554" y="2322712"/>
            <a:ext cx="2651158" cy="2060557"/>
            <a:chOff x="1107857" y="-3310276"/>
            <a:chExt cx="641349" cy="498475"/>
          </a:xfrm>
          <a:solidFill>
            <a:schemeClr val="tx1"/>
          </a:solidFill>
        </p:grpSpPr>
        <p:sp>
          <p:nvSpPr>
            <p:cNvPr id="5"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779253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time event processing</a:t>
            </a:r>
          </a:p>
        </p:txBody>
      </p:sp>
      <p:sp>
        <p:nvSpPr>
          <p:cNvPr id="3" name="Text Placeholder 2"/>
          <p:cNvSpPr>
            <a:spLocks noGrp="1"/>
          </p:cNvSpPr>
          <p:nvPr>
            <p:ph type="body" sz="quarter" idx="10"/>
          </p:nvPr>
        </p:nvSpPr>
        <p:spPr>
          <a:xfrm>
            <a:off x="6730409" y="1714500"/>
            <a:ext cx="5194672" cy="2790957"/>
          </a:xfrm>
        </p:spPr>
        <p:txBody>
          <a:bodyPr/>
          <a:lstStyle/>
          <a:p>
            <a:r>
              <a:rPr lang="en-US" dirty="0"/>
              <a:t>High volume</a:t>
            </a:r>
          </a:p>
          <a:p>
            <a:pPr lvl="1"/>
            <a:r>
              <a:rPr lang="en-US" dirty="0"/>
              <a:t>Analyze millions of data points per second</a:t>
            </a:r>
          </a:p>
          <a:p>
            <a:r>
              <a:rPr lang="en-US" dirty="0"/>
              <a:t>Highly scalable</a:t>
            </a:r>
          </a:p>
          <a:p>
            <a:pPr lvl="1"/>
            <a:r>
              <a:rPr lang="en-US" dirty="0"/>
              <a:t>Enterprise grade, predictable solution.</a:t>
            </a:r>
          </a:p>
          <a:p>
            <a:pPr lvl="1"/>
            <a:endParaRPr lang="en-US" dirty="0"/>
          </a:p>
          <a:p>
            <a:endParaRPr lang="en-US" dirty="0"/>
          </a:p>
        </p:txBody>
      </p:sp>
      <p:sp>
        <p:nvSpPr>
          <p:cNvPr id="6" name="Text Placeholder 2"/>
          <p:cNvSpPr>
            <a:spLocks noGrp="1"/>
          </p:cNvSpPr>
          <p:nvPr>
            <p:ph type="body" sz="quarter" idx="10"/>
          </p:nvPr>
        </p:nvSpPr>
        <p:spPr>
          <a:xfrm>
            <a:off x="421640" y="1714500"/>
            <a:ext cx="6080760" cy="3711016"/>
          </a:xfrm>
        </p:spPr>
        <p:txBody>
          <a:bodyPr/>
          <a:lstStyle/>
          <a:p>
            <a:r>
              <a:rPr lang="en-US" dirty="0"/>
              <a:t>Uncover real time insights</a:t>
            </a:r>
          </a:p>
          <a:p>
            <a:pPr lvl="1"/>
            <a:r>
              <a:rPr lang="en-US" dirty="0"/>
              <a:t>Perform real time analytics across multiple streams</a:t>
            </a:r>
          </a:p>
          <a:p>
            <a:r>
              <a:rPr lang="en-US" dirty="0"/>
              <a:t>Rapid Deployment</a:t>
            </a:r>
          </a:p>
          <a:p>
            <a:pPr lvl="1"/>
            <a:r>
              <a:rPr lang="en-US" dirty="0"/>
              <a:t>Use simple SQL syntax, auto distributed for scale</a:t>
            </a:r>
          </a:p>
          <a:p>
            <a:r>
              <a:rPr lang="en-US" dirty="0"/>
              <a:t>Mission critical reliability</a:t>
            </a:r>
          </a:p>
          <a:p>
            <a:pPr lvl="1"/>
            <a:r>
              <a:rPr lang="en-US" dirty="0"/>
              <a:t>Fully managed, low latency, high throughput</a:t>
            </a:r>
          </a:p>
          <a:p>
            <a:r>
              <a:rPr lang="en-US" dirty="0"/>
              <a:t>Create real time alerts</a:t>
            </a:r>
          </a:p>
          <a:p>
            <a:pPr lvl="1"/>
            <a:r>
              <a:rPr lang="en-US" dirty="0"/>
              <a:t>Flag alerts and alarms for attention</a:t>
            </a:r>
          </a:p>
        </p:txBody>
      </p:sp>
    </p:spTree>
    <p:extLst>
      <p:ext uri="{BB962C8B-B14F-4D97-AF65-F5344CB8AC3E}">
        <p14:creationId xmlns:p14="http://schemas.microsoft.com/office/powerpoint/2010/main" val="6274114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Streaming Data</a:t>
            </a:r>
          </a:p>
        </p:txBody>
      </p:sp>
      <p:sp>
        <p:nvSpPr>
          <p:cNvPr id="7" name="Text Placeholder 2"/>
          <p:cNvSpPr txBox="1">
            <a:spLocks/>
          </p:cNvSpPr>
          <p:nvPr/>
        </p:nvSpPr>
        <p:spPr>
          <a:xfrm>
            <a:off x="6348418" y="1493624"/>
            <a:ext cx="4668506" cy="724267"/>
          </a:xfrm>
          <a:prstGeom prst="rect">
            <a:avLst/>
          </a:prstGeom>
        </p:spPr>
        <p:txBody>
          <a:bodyPr vert="horz" wrap="square" lIns="143428" tIns="89642" rIns="143428" bIns="89642" rtlCol="0">
            <a:spAutoFit/>
          </a:bodyPr>
          <a:lstStyle>
            <a:lvl1pPr marL="0" marR="0" indent="0" algn="l" defTabSz="699463" rtl="0" eaLnBrk="1" fontAlgn="auto" latinLnBrk="0" hangingPunct="1">
              <a:lnSpc>
                <a:spcPct val="90000"/>
              </a:lnSpc>
              <a:spcBef>
                <a:spcPct val="20000"/>
              </a:spcBef>
              <a:spcAft>
                <a:spcPts val="0"/>
              </a:spcAft>
              <a:buClr>
                <a:schemeClr val="tx1"/>
              </a:buClr>
              <a:buSzPct val="100000"/>
              <a:buFontTx/>
              <a:buNone/>
              <a:tabLst/>
              <a:defRPr sz="3000" kern="1200" spc="0" baseline="0">
                <a:gradFill>
                  <a:gsLst>
                    <a:gs pos="1250">
                      <a:schemeClr val="tx1"/>
                    </a:gs>
                    <a:gs pos="100000">
                      <a:schemeClr val="tx1"/>
                    </a:gs>
                  </a:gsLst>
                  <a:lin ang="5400000" scaled="0"/>
                </a:gradFill>
                <a:latin typeface="+mj-lt"/>
                <a:ea typeface="+mn-ea"/>
                <a:cs typeface="+mn-cs"/>
              </a:defRPr>
            </a:lvl1pPr>
            <a:lvl2pPr marL="21428"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67856"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3pPr>
            <a:lvl4pPr marL="357140"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4pPr>
            <a:lvl5pPr marL="554757"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buClr>
                <a:srgbClr val="505050"/>
              </a:buClr>
            </a:pPr>
            <a:r>
              <a:rPr lang="en-US" sz="3922" b="1" dirty="0">
                <a:solidFill>
                  <a:schemeClr val="tx1"/>
                </a:solidFill>
              </a:rPr>
              <a:t>Data in Motion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415" y="2522021"/>
            <a:ext cx="3783008" cy="3783008"/>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688579" y="2522021"/>
            <a:ext cx="3959210" cy="3783008"/>
          </a:xfrm>
          <a:prstGeom prst="rect">
            <a:avLst/>
          </a:prstGeom>
        </p:spPr>
      </p:pic>
      <p:sp>
        <p:nvSpPr>
          <p:cNvPr id="10" name="Text Placeholder 2"/>
          <p:cNvSpPr txBox="1">
            <a:spLocks/>
          </p:cNvSpPr>
          <p:nvPr/>
        </p:nvSpPr>
        <p:spPr>
          <a:xfrm>
            <a:off x="1238897" y="1493624"/>
            <a:ext cx="4668506" cy="724267"/>
          </a:xfrm>
          <a:prstGeom prst="rect">
            <a:avLst/>
          </a:prstGeom>
        </p:spPr>
        <p:txBody>
          <a:bodyPr vert="horz" wrap="square" lIns="143428" tIns="89642" rIns="143428" bIns="89642" rtlCol="0">
            <a:spAutoFit/>
          </a:bodyPr>
          <a:lstStyle>
            <a:lvl1pPr marL="0" marR="0" indent="0" algn="l" defTabSz="699463" rtl="0" eaLnBrk="1" fontAlgn="auto" latinLnBrk="0" hangingPunct="1">
              <a:lnSpc>
                <a:spcPct val="90000"/>
              </a:lnSpc>
              <a:spcBef>
                <a:spcPct val="20000"/>
              </a:spcBef>
              <a:spcAft>
                <a:spcPts val="0"/>
              </a:spcAft>
              <a:buClr>
                <a:schemeClr val="tx1"/>
              </a:buClr>
              <a:buSzPct val="100000"/>
              <a:buFontTx/>
              <a:buNone/>
              <a:tabLst/>
              <a:defRPr sz="3000" kern="1200" spc="0" baseline="0">
                <a:gradFill>
                  <a:gsLst>
                    <a:gs pos="1250">
                      <a:schemeClr val="tx1"/>
                    </a:gs>
                    <a:gs pos="100000">
                      <a:schemeClr val="tx1"/>
                    </a:gs>
                  </a:gsLst>
                  <a:lin ang="5400000" scaled="0"/>
                </a:gradFill>
                <a:latin typeface="+mj-lt"/>
                <a:ea typeface="+mn-ea"/>
                <a:cs typeface="+mn-cs"/>
              </a:defRPr>
            </a:lvl1pPr>
            <a:lvl2pPr marL="21428"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67856" marR="0" indent="0" algn="l" defTabSz="699463" rtl="0" eaLnBrk="1" fontAlgn="auto" latinLnBrk="0" hangingPunct="1">
              <a:lnSpc>
                <a:spcPct val="90000"/>
              </a:lnSpc>
              <a:spcBef>
                <a:spcPct val="20000"/>
              </a:spcBef>
              <a:spcAft>
                <a:spcPts val="0"/>
              </a:spcAft>
              <a:buClr>
                <a:schemeClr val="tx1"/>
              </a:buClr>
              <a:buSzPct val="100000"/>
              <a:buFontTx/>
              <a:buNone/>
              <a:tabLst/>
              <a:defRPr sz="1500" kern="1200" spc="0" baseline="0">
                <a:gradFill>
                  <a:gsLst>
                    <a:gs pos="1250">
                      <a:schemeClr val="tx1"/>
                    </a:gs>
                    <a:gs pos="100000">
                      <a:schemeClr val="tx1"/>
                    </a:gs>
                  </a:gsLst>
                  <a:lin ang="5400000" scaled="0"/>
                </a:gradFill>
                <a:latin typeface="+mn-lt"/>
                <a:ea typeface="+mn-ea"/>
                <a:cs typeface="+mn-cs"/>
              </a:defRPr>
            </a:lvl3pPr>
            <a:lvl4pPr marL="357140"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4pPr>
            <a:lvl5pPr marL="554757" marR="0" indent="0" algn="l" defTabSz="699463" rtl="0" eaLnBrk="1" fontAlgn="auto" latinLnBrk="0" hangingPunct="1">
              <a:lnSpc>
                <a:spcPct val="90000"/>
              </a:lnSpc>
              <a:spcBef>
                <a:spcPct val="20000"/>
              </a:spcBef>
              <a:spcAft>
                <a:spcPts val="0"/>
              </a:spcAft>
              <a:buClr>
                <a:schemeClr val="tx1"/>
              </a:buClr>
              <a:buSzPct val="100000"/>
              <a:buFontTx/>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buClr>
                <a:srgbClr val="505050"/>
              </a:buClr>
            </a:pPr>
            <a:r>
              <a:rPr lang="en-US" sz="3922" b="1" dirty="0">
                <a:solidFill>
                  <a:schemeClr val="tx1"/>
                </a:solidFill>
              </a:rPr>
              <a:t>Data at Rest</a:t>
            </a:r>
          </a:p>
        </p:txBody>
      </p:sp>
    </p:spTree>
    <p:extLst>
      <p:ext uri="{BB962C8B-B14F-4D97-AF65-F5344CB8AC3E}">
        <p14:creationId xmlns:p14="http://schemas.microsoft.com/office/powerpoint/2010/main" val="331627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923" y="289958"/>
            <a:ext cx="11655078" cy="899537"/>
          </a:xfrm>
        </p:spPr>
        <p:txBody>
          <a:bodyPr/>
          <a:lstStyle/>
          <a:p>
            <a:r>
              <a:rPr lang="en-US" sz="4705" dirty="0">
                <a:solidFill>
                  <a:schemeClr val="accent4">
                    <a:lumMod val="75000"/>
                  </a:schemeClr>
                </a:solidFill>
                <a:latin typeface="Segoe UI Light" panose="020B0502040204020203" pitchFamily="34" charset="0"/>
                <a:cs typeface="Segoe UI Light" panose="020B0502040204020203" pitchFamily="34" charset="0"/>
              </a:rPr>
              <a:t>Windowing Concepts</a:t>
            </a:r>
          </a:p>
        </p:txBody>
      </p:sp>
      <p:sp>
        <p:nvSpPr>
          <p:cNvPr id="50" name="TextBox 49"/>
          <p:cNvSpPr txBox="1"/>
          <p:nvPr/>
        </p:nvSpPr>
        <p:spPr>
          <a:xfrm>
            <a:off x="719320" y="1296672"/>
            <a:ext cx="8791236" cy="4978484"/>
          </a:xfrm>
          <a:prstGeom prst="rect">
            <a:avLst/>
          </a:prstGeom>
          <a:noFill/>
        </p:spPr>
        <p:txBody>
          <a:bodyPr wrap="none" lIns="0" tIns="0" rIns="0" bIns="0" rtlCol="0">
            <a:spAutoFit/>
          </a:bodyPr>
          <a:lstStyle/>
          <a:p>
            <a:pPr marL="342834" indent="-342834">
              <a:spcAft>
                <a:spcPts val="1200"/>
              </a:spcAft>
              <a:buFont typeface="Arial" panose="020B0604020202020204" pitchFamily="34" charset="0"/>
              <a:buChar char="•"/>
            </a:pPr>
            <a:r>
              <a:rPr lang="en-US" sz="2353" dirty="0"/>
              <a:t>Windows can be </a:t>
            </a:r>
            <a:r>
              <a:rPr lang="en-US" sz="2353" b="1" dirty="0"/>
              <a:t>tumbling</a:t>
            </a:r>
            <a:r>
              <a:rPr lang="en-US" sz="2353" dirty="0"/>
              <a:t>, </a:t>
            </a:r>
            <a:r>
              <a:rPr lang="en-US" sz="2353" b="1" dirty="0"/>
              <a:t>hopping</a:t>
            </a:r>
            <a:r>
              <a:rPr lang="en-US" sz="2353" dirty="0"/>
              <a:t>, or </a:t>
            </a:r>
            <a:r>
              <a:rPr lang="en-US" sz="2353" b="1" dirty="0"/>
              <a:t>sliding</a:t>
            </a:r>
          </a:p>
          <a:p>
            <a:pPr marL="342834" indent="-342834">
              <a:spcAft>
                <a:spcPts val="1200"/>
              </a:spcAft>
              <a:buFont typeface="Arial" panose="020B0604020202020204" pitchFamily="34" charset="0"/>
              <a:buChar char="•"/>
            </a:pPr>
            <a:r>
              <a:rPr lang="en-US" sz="2353" dirty="0"/>
              <a:t>Windows are fixed length</a:t>
            </a:r>
          </a:p>
          <a:p>
            <a:pPr marL="342834" indent="-342834">
              <a:spcAft>
                <a:spcPts val="1200"/>
              </a:spcAft>
              <a:buFont typeface="Arial" panose="020B0604020202020204" pitchFamily="34" charset="0"/>
              <a:buChar char="•"/>
            </a:pPr>
            <a:r>
              <a:rPr lang="en-US" sz="2353" dirty="0"/>
              <a:t>Must be used in a </a:t>
            </a:r>
            <a:r>
              <a:rPr lang="en-US" sz="2353" b="1" dirty="0"/>
              <a:t>GROUP BY </a:t>
            </a:r>
            <a:r>
              <a:rPr lang="en-US" sz="2353" dirty="0"/>
              <a:t>clause</a:t>
            </a:r>
          </a:p>
          <a:p>
            <a:pPr marL="342834" indent="-342834">
              <a:spcAft>
                <a:spcPts val="1200"/>
              </a:spcAft>
              <a:buFont typeface="Arial" panose="020B0604020202020204" pitchFamily="34" charset="0"/>
              <a:buChar char="•"/>
            </a:pPr>
            <a:endParaRPr lang="en-US" sz="2353" dirty="0">
              <a:solidFill>
                <a:srgbClr val="404040"/>
              </a:solidFill>
            </a:endParaRPr>
          </a:p>
          <a:p>
            <a:pPr marL="342834" indent="-342834">
              <a:spcAft>
                <a:spcPts val="1200"/>
              </a:spcAft>
              <a:buFont typeface="Arial" panose="020B0604020202020204" pitchFamily="34" charset="0"/>
              <a:buChar char="•"/>
            </a:pPr>
            <a:endParaRPr lang="en-US" sz="2353" dirty="0">
              <a:solidFill>
                <a:srgbClr val="404040"/>
              </a:solidFill>
            </a:endParaRPr>
          </a:p>
          <a:p>
            <a:pPr marL="342834" indent="-342834">
              <a:spcAft>
                <a:spcPts val="1200"/>
              </a:spcAft>
              <a:buFont typeface="Arial" panose="020B0604020202020204" pitchFamily="34" charset="0"/>
              <a:buChar char="•"/>
            </a:pPr>
            <a:endParaRPr lang="en-US" sz="2353" dirty="0">
              <a:solidFill>
                <a:srgbClr val="404040"/>
              </a:solidFill>
            </a:endParaRPr>
          </a:p>
          <a:p>
            <a:pPr marL="342834" indent="-342834">
              <a:spcAft>
                <a:spcPts val="1200"/>
              </a:spcAft>
              <a:buFont typeface="Arial" panose="020B0604020202020204" pitchFamily="34" charset="0"/>
              <a:buChar char="•"/>
            </a:pPr>
            <a:endParaRPr lang="en-US" sz="2353" dirty="0">
              <a:solidFill>
                <a:srgbClr val="404040"/>
              </a:solidFill>
            </a:endParaRPr>
          </a:p>
          <a:p>
            <a:pPr marL="342834" indent="-342834">
              <a:spcAft>
                <a:spcPts val="1200"/>
              </a:spcAft>
              <a:buFont typeface="Arial" panose="020B0604020202020204" pitchFamily="34" charset="0"/>
              <a:buChar char="•"/>
            </a:pPr>
            <a:endParaRPr lang="en-US" sz="2353" dirty="0">
              <a:solidFill>
                <a:srgbClr val="404040"/>
              </a:solidFill>
            </a:endParaRPr>
          </a:p>
          <a:p>
            <a:pPr marL="342834" indent="-342834">
              <a:spcAft>
                <a:spcPts val="1200"/>
              </a:spcAft>
              <a:buFont typeface="Arial" panose="020B0604020202020204" pitchFamily="34" charset="0"/>
              <a:buChar char="•"/>
            </a:pPr>
            <a:endParaRPr lang="en-US" sz="2353" dirty="0">
              <a:solidFill>
                <a:srgbClr val="404040"/>
              </a:solidFill>
            </a:endParaRPr>
          </a:p>
          <a:p>
            <a:pPr marL="342834" indent="-342834">
              <a:spcAft>
                <a:spcPts val="1200"/>
              </a:spcAft>
              <a:buFont typeface="Arial" panose="020B0604020202020204" pitchFamily="34" charset="0"/>
              <a:buChar char="•"/>
            </a:pPr>
            <a:r>
              <a:rPr lang="en-US" sz="2353" dirty="0"/>
              <a:t>Output event will have the timestamp of the end of the window</a:t>
            </a:r>
          </a:p>
        </p:txBody>
      </p:sp>
      <p:grpSp>
        <p:nvGrpSpPr>
          <p:cNvPr id="3" name="Group 2"/>
          <p:cNvGrpSpPr/>
          <p:nvPr/>
        </p:nvGrpSpPr>
        <p:grpSpPr>
          <a:xfrm>
            <a:off x="2896257" y="2980788"/>
            <a:ext cx="6461504" cy="2498091"/>
            <a:chOff x="87362" y="3124646"/>
            <a:chExt cx="6591071" cy="2548183"/>
          </a:xfrm>
        </p:grpSpPr>
        <p:sp>
          <p:nvSpPr>
            <p:cNvPr id="5" name="Rectangle 4"/>
            <p:cNvSpPr/>
            <p:nvPr/>
          </p:nvSpPr>
          <p:spPr bwMode="auto">
            <a:xfrm>
              <a:off x="958126"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100" dirty="0">
                  <a:solidFill>
                    <a:srgbClr val="FFFFFF"/>
                  </a:solidFill>
                  <a:latin typeface="Segoe UI Light" panose="020B0502040204020203" pitchFamily="34" charset="0"/>
                </a:rPr>
                <a:t>1</a:t>
              </a:r>
            </a:p>
          </p:txBody>
        </p:sp>
        <p:sp>
          <p:nvSpPr>
            <p:cNvPr id="7" name="Rectangle 6"/>
            <p:cNvSpPr/>
            <p:nvPr/>
          </p:nvSpPr>
          <p:spPr bwMode="auto">
            <a:xfrm>
              <a:off x="1286696"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100" dirty="0">
                  <a:solidFill>
                    <a:srgbClr val="FFFFFF"/>
                  </a:solidFill>
                  <a:latin typeface="Segoe UI Light" panose="020B0502040204020203" pitchFamily="34" charset="0"/>
                </a:rPr>
                <a:t>5</a:t>
              </a:r>
            </a:p>
          </p:txBody>
        </p:sp>
        <p:sp>
          <p:nvSpPr>
            <p:cNvPr id="8" name="Rectangle 7"/>
            <p:cNvSpPr/>
            <p:nvPr/>
          </p:nvSpPr>
          <p:spPr bwMode="auto">
            <a:xfrm>
              <a:off x="1865841"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100" dirty="0">
                  <a:solidFill>
                    <a:srgbClr val="FFFFFF"/>
                  </a:solidFill>
                  <a:latin typeface="Segoe UI Light" panose="020B0502040204020203" pitchFamily="34" charset="0"/>
                </a:rPr>
                <a:t>4</a:t>
              </a:r>
            </a:p>
          </p:txBody>
        </p:sp>
        <p:sp>
          <p:nvSpPr>
            <p:cNvPr id="10" name="Rectangle 9"/>
            <p:cNvSpPr/>
            <p:nvPr/>
          </p:nvSpPr>
          <p:spPr bwMode="auto">
            <a:xfrm>
              <a:off x="2483318"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100" dirty="0">
                  <a:solidFill>
                    <a:srgbClr val="FFFFFF"/>
                  </a:solidFill>
                  <a:latin typeface="Segoe UI Light" panose="020B0502040204020203" pitchFamily="34" charset="0"/>
                </a:rPr>
                <a:t>2</a:t>
              </a:r>
            </a:p>
          </p:txBody>
        </p:sp>
        <p:sp>
          <p:nvSpPr>
            <p:cNvPr id="11" name="Rectangle 10"/>
            <p:cNvSpPr/>
            <p:nvPr/>
          </p:nvSpPr>
          <p:spPr bwMode="auto">
            <a:xfrm>
              <a:off x="2183095"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100" dirty="0">
                  <a:solidFill>
                    <a:srgbClr val="FFFFFF"/>
                  </a:solidFill>
                  <a:latin typeface="Segoe UI Light" panose="020B0502040204020203" pitchFamily="34" charset="0"/>
                </a:rPr>
                <a:t>6</a:t>
              </a:r>
            </a:p>
          </p:txBody>
        </p:sp>
        <p:sp>
          <p:nvSpPr>
            <p:cNvPr id="12" name="Rectangle 11"/>
            <p:cNvSpPr/>
            <p:nvPr/>
          </p:nvSpPr>
          <p:spPr bwMode="auto">
            <a:xfrm>
              <a:off x="3889674"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100" dirty="0">
                  <a:solidFill>
                    <a:srgbClr val="FFFFFF"/>
                  </a:solidFill>
                  <a:latin typeface="Segoe UI Light" panose="020B0502040204020203" pitchFamily="34" charset="0"/>
                </a:rPr>
                <a:t>8</a:t>
              </a:r>
            </a:p>
          </p:txBody>
        </p:sp>
        <p:sp>
          <p:nvSpPr>
            <p:cNvPr id="13" name="Rectangle 12"/>
            <p:cNvSpPr/>
            <p:nvPr/>
          </p:nvSpPr>
          <p:spPr bwMode="auto">
            <a:xfrm>
              <a:off x="4202674" y="3776325"/>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100" dirty="0">
                  <a:solidFill>
                    <a:srgbClr val="FFFFFF"/>
                  </a:solidFill>
                  <a:latin typeface="Segoe UI Light" panose="020B0502040204020203" pitchFamily="34" charset="0"/>
                </a:rPr>
                <a:t>6</a:t>
              </a:r>
            </a:p>
          </p:txBody>
        </p:sp>
        <p:sp>
          <p:nvSpPr>
            <p:cNvPr id="14" name="Rectangle 13"/>
            <p:cNvSpPr/>
            <p:nvPr/>
          </p:nvSpPr>
          <p:spPr bwMode="auto">
            <a:xfrm>
              <a:off x="4941550" y="3784588"/>
              <a:ext cx="217182" cy="1788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100" dirty="0">
                  <a:solidFill>
                    <a:srgbClr val="FFFFFF"/>
                  </a:solidFill>
                  <a:latin typeface="Segoe UI Light" panose="020B0502040204020203" pitchFamily="34" charset="0"/>
                </a:rPr>
                <a:t>4</a:t>
              </a:r>
            </a:p>
          </p:txBody>
        </p:sp>
        <p:cxnSp>
          <p:nvCxnSpPr>
            <p:cNvPr id="36" name="Straight Arrow Connector 35"/>
            <p:cNvCxnSpPr>
              <a:stCxn id="15" idx="6"/>
            </p:cNvCxnSpPr>
            <p:nvPr/>
          </p:nvCxnSpPr>
          <p:spPr>
            <a:xfrm>
              <a:off x="879643" y="4188060"/>
              <a:ext cx="4937058" cy="0"/>
            </a:xfrm>
            <a:prstGeom prst="straightConnector1">
              <a:avLst/>
            </a:prstGeom>
            <a:ln>
              <a:solidFill>
                <a:schemeClr val="tx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46461" y="4375843"/>
              <a:ext cx="101052" cy="219764"/>
            </a:xfrm>
            <a:prstGeom prst="rect">
              <a:avLst/>
            </a:prstGeom>
            <a:noFill/>
          </p:spPr>
          <p:txBody>
            <a:bodyPr wrap="none" lIns="0" tIns="0" rIns="0" bIns="0" rtlCol="0">
              <a:spAutoFit/>
            </a:bodyPr>
            <a:lstStyle/>
            <a:p>
              <a:r>
                <a:rPr lang="en-US" sz="1400" spc="-70" dirty="0">
                  <a:solidFill>
                    <a:schemeClr val="accent4"/>
                  </a:solidFill>
                  <a:latin typeface="Segoe UI Light" panose="020B0502040204020203" pitchFamily="34" charset="0"/>
                </a:rPr>
                <a:t>t1</a:t>
              </a:r>
            </a:p>
          </p:txBody>
        </p:sp>
        <p:sp>
          <p:nvSpPr>
            <p:cNvPr id="40" name="TextBox 39"/>
            <p:cNvSpPr txBox="1"/>
            <p:nvPr/>
          </p:nvSpPr>
          <p:spPr>
            <a:xfrm>
              <a:off x="1727147" y="4375843"/>
              <a:ext cx="130870" cy="219740"/>
            </a:xfrm>
            <a:prstGeom prst="rect">
              <a:avLst/>
            </a:prstGeom>
            <a:noFill/>
          </p:spPr>
          <p:txBody>
            <a:bodyPr wrap="none" lIns="0" tIns="0" rIns="0" bIns="0" rtlCol="0">
              <a:spAutoFit/>
            </a:bodyPr>
            <a:lstStyle/>
            <a:p>
              <a:r>
                <a:rPr lang="en-US" sz="1400" spc="-70" dirty="0">
                  <a:solidFill>
                    <a:schemeClr val="accent4"/>
                  </a:solidFill>
                  <a:latin typeface="Segoe UI Light" panose="020B0502040204020203" pitchFamily="34" charset="0"/>
                </a:rPr>
                <a:t>t2</a:t>
              </a:r>
            </a:p>
          </p:txBody>
        </p:sp>
        <p:sp>
          <p:nvSpPr>
            <p:cNvPr id="44" name="TextBox 43"/>
            <p:cNvSpPr txBox="1"/>
            <p:nvPr/>
          </p:nvSpPr>
          <p:spPr>
            <a:xfrm>
              <a:off x="4620345" y="4375843"/>
              <a:ext cx="130485" cy="219764"/>
            </a:xfrm>
            <a:prstGeom prst="rect">
              <a:avLst/>
            </a:prstGeom>
            <a:noFill/>
          </p:spPr>
          <p:txBody>
            <a:bodyPr wrap="none" lIns="0" tIns="0" rIns="0" bIns="0" rtlCol="0">
              <a:spAutoFit/>
            </a:bodyPr>
            <a:lstStyle/>
            <a:p>
              <a:r>
                <a:rPr lang="en-US" sz="1400" spc="-70" dirty="0">
                  <a:solidFill>
                    <a:schemeClr val="accent4"/>
                  </a:solidFill>
                  <a:latin typeface="Segoe UI Light" panose="020B0502040204020203" pitchFamily="34" charset="0"/>
                </a:rPr>
                <a:t>t5</a:t>
              </a:r>
            </a:p>
          </p:txBody>
        </p:sp>
        <p:sp>
          <p:nvSpPr>
            <p:cNvPr id="45" name="TextBox 44"/>
            <p:cNvSpPr txBox="1"/>
            <p:nvPr/>
          </p:nvSpPr>
          <p:spPr>
            <a:xfrm>
              <a:off x="5382801" y="4375843"/>
              <a:ext cx="130870" cy="219740"/>
            </a:xfrm>
            <a:prstGeom prst="rect">
              <a:avLst/>
            </a:prstGeom>
            <a:noFill/>
          </p:spPr>
          <p:txBody>
            <a:bodyPr wrap="none" lIns="0" tIns="0" rIns="0" bIns="0" rtlCol="0">
              <a:spAutoFit/>
            </a:bodyPr>
            <a:lstStyle/>
            <a:p>
              <a:r>
                <a:rPr lang="en-US" sz="1400" spc="-70" dirty="0">
                  <a:solidFill>
                    <a:schemeClr val="accent4"/>
                  </a:solidFill>
                  <a:latin typeface="Segoe UI Light" panose="020B0502040204020203" pitchFamily="34" charset="0"/>
                </a:rPr>
                <a:t>t6</a:t>
              </a:r>
            </a:p>
          </p:txBody>
        </p:sp>
        <p:sp>
          <p:nvSpPr>
            <p:cNvPr id="47" name="TextBox 46"/>
            <p:cNvSpPr txBox="1"/>
            <p:nvPr/>
          </p:nvSpPr>
          <p:spPr>
            <a:xfrm>
              <a:off x="2700816" y="4375843"/>
              <a:ext cx="130870" cy="219740"/>
            </a:xfrm>
            <a:prstGeom prst="rect">
              <a:avLst/>
            </a:prstGeom>
            <a:noFill/>
          </p:spPr>
          <p:txBody>
            <a:bodyPr wrap="none" lIns="0" tIns="0" rIns="0" bIns="0" rtlCol="0">
              <a:spAutoFit/>
            </a:bodyPr>
            <a:lstStyle/>
            <a:p>
              <a:r>
                <a:rPr lang="en-US" sz="1400" spc="-70" dirty="0">
                  <a:solidFill>
                    <a:schemeClr val="accent4"/>
                  </a:solidFill>
                  <a:latin typeface="Segoe UI Light" panose="020B0502040204020203" pitchFamily="34" charset="0"/>
                </a:rPr>
                <a:t>t3</a:t>
              </a:r>
            </a:p>
          </p:txBody>
        </p:sp>
        <p:sp>
          <p:nvSpPr>
            <p:cNvPr id="48" name="TextBox 47"/>
            <p:cNvSpPr txBox="1"/>
            <p:nvPr/>
          </p:nvSpPr>
          <p:spPr>
            <a:xfrm>
              <a:off x="3663853" y="4375843"/>
              <a:ext cx="130870" cy="219740"/>
            </a:xfrm>
            <a:prstGeom prst="rect">
              <a:avLst/>
            </a:prstGeom>
            <a:noFill/>
          </p:spPr>
          <p:txBody>
            <a:bodyPr wrap="none" lIns="0" tIns="0" rIns="0" bIns="0" rtlCol="0">
              <a:spAutoFit/>
            </a:bodyPr>
            <a:lstStyle/>
            <a:p>
              <a:r>
                <a:rPr lang="en-US" sz="1400" spc="-70" dirty="0">
                  <a:solidFill>
                    <a:schemeClr val="accent4"/>
                  </a:solidFill>
                  <a:latin typeface="Segoe UI Light" panose="020B0502040204020203" pitchFamily="34" charset="0"/>
                </a:rPr>
                <a:t>t4</a:t>
              </a:r>
            </a:p>
          </p:txBody>
        </p:sp>
        <p:sp>
          <p:nvSpPr>
            <p:cNvPr id="49" name="TextBox 48"/>
            <p:cNvSpPr txBox="1"/>
            <p:nvPr/>
          </p:nvSpPr>
          <p:spPr>
            <a:xfrm>
              <a:off x="5876813" y="4035189"/>
              <a:ext cx="391582" cy="251159"/>
            </a:xfrm>
            <a:prstGeom prst="rect">
              <a:avLst/>
            </a:prstGeom>
            <a:noFill/>
          </p:spPr>
          <p:txBody>
            <a:bodyPr wrap="none" lIns="0" tIns="0" rIns="0" bIns="0" rtlCol="0">
              <a:spAutoFit/>
            </a:bodyPr>
            <a:lstStyle/>
            <a:p>
              <a:r>
                <a:rPr lang="en-US" sz="1600" spc="-70" dirty="0">
                  <a:solidFill>
                    <a:schemeClr val="accent4"/>
                  </a:solidFill>
                  <a:latin typeface="Segoe UI Light" panose="020B0502040204020203" pitchFamily="34" charset="0"/>
                </a:rPr>
                <a:t>Time</a:t>
              </a:r>
            </a:p>
          </p:txBody>
        </p:sp>
        <p:cxnSp>
          <p:nvCxnSpPr>
            <p:cNvPr id="58" name="Straight Connector 57"/>
            <p:cNvCxnSpPr/>
            <p:nvPr/>
          </p:nvCxnSpPr>
          <p:spPr>
            <a:xfrm rot="5400000">
              <a:off x="316364" y="3627608"/>
              <a:ext cx="1005924" cy="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2269002" y="3666467"/>
              <a:ext cx="1005924" cy="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a:off x="4182782" y="3676181"/>
              <a:ext cx="1005924" cy="0"/>
            </a:xfrm>
            <a:prstGeom prst="line">
              <a:avLst/>
            </a:prstGeom>
            <a:ln>
              <a:solidFill>
                <a:schemeClr val="tx2">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416550" y="3193391"/>
              <a:ext cx="672372" cy="219764"/>
            </a:xfrm>
            <a:prstGeom prst="rect">
              <a:avLst/>
            </a:prstGeom>
            <a:noFill/>
          </p:spPr>
          <p:txBody>
            <a:bodyPr wrap="none" lIns="0" tIns="0" rIns="0" bIns="0" rtlCol="0">
              <a:spAutoFit/>
            </a:bodyPr>
            <a:lstStyle/>
            <a:p>
              <a:r>
                <a:rPr lang="en-US" sz="1400" spc="-70" dirty="0">
                  <a:solidFill>
                    <a:schemeClr val="accent4"/>
                  </a:solidFill>
                  <a:latin typeface="Segoe UI Light" panose="020B0502040204020203" pitchFamily="34" charset="0"/>
                </a:rPr>
                <a:t>Window 1</a:t>
              </a:r>
            </a:p>
          </p:txBody>
        </p:sp>
        <p:sp>
          <p:nvSpPr>
            <p:cNvPr id="62" name="TextBox 61"/>
            <p:cNvSpPr txBox="1"/>
            <p:nvPr/>
          </p:nvSpPr>
          <p:spPr>
            <a:xfrm>
              <a:off x="3328300" y="3193391"/>
              <a:ext cx="698204" cy="219740"/>
            </a:xfrm>
            <a:prstGeom prst="rect">
              <a:avLst/>
            </a:prstGeom>
            <a:noFill/>
          </p:spPr>
          <p:txBody>
            <a:bodyPr wrap="none" lIns="0" tIns="0" rIns="0" bIns="0" rtlCol="0">
              <a:spAutoFit/>
            </a:bodyPr>
            <a:lstStyle/>
            <a:p>
              <a:r>
                <a:rPr lang="en-US" sz="1400" spc="-70" dirty="0">
                  <a:solidFill>
                    <a:schemeClr val="accent4"/>
                  </a:solidFill>
                  <a:latin typeface="Segoe UI Light" panose="020B0502040204020203" pitchFamily="34" charset="0"/>
                </a:rPr>
                <a:t>Window 2</a:t>
              </a:r>
            </a:p>
          </p:txBody>
        </p:sp>
        <p:sp>
          <p:nvSpPr>
            <p:cNvPr id="63" name="TextBox 62"/>
            <p:cNvSpPr txBox="1"/>
            <p:nvPr/>
          </p:nvSpPr>
          <p:spPr>
            <a:xfrm>
              <a:off x="5300991" y="3193391"/>
              <a:ext cx="698204" cy="219740"/>
            </a:xfrm>
            <a:prstGeom prst="rect">
              <a:avLst/>
            </a:prstGeom>
            <a:noFill/>
          </p:spPr>
          <p:txBody>
            <a:bodyPr wrap="none" lIns="0" tIns="0" rIns="0" bIns="0" rtlCol="0">
              <a:spAutoFit/>
            </a:bodyPr>
            <a:lstStyle/>
            <a:p>
              <a:r>
                <a:rPr lang="en-US" sz="1400" spc="-70" dirty="0">
                  <a:solidFill>
                    <a:schemeClr val="accent4"/>
                  </a:solidFill>
                  <a:latin typeface="Segoe UI Light" panose="020B0502040204020203" pitchFamily="34" charset="0"/>
                </a:rPr>
                <a:t>Window 3</a:t>
              </a:r>
            </a:p>
          </p:txBody>
        </p:sp>
        <p:cxnSp>
          <p:nvCxnSpPr>
            <p:cNvPr id="64" name="Straight Connector 63"/>
            <p:cNvCxnSpPr/>
            <p:nvPr/>
          </p:nvCxnSpPr>
          <p:spPr>
            <a:xfrm flipH="1">
              <a:off x="2168390" y="3301230"/>
              <a:ext cx="575622" cy="4056"/>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4121689" y="3302078"/>
              <a:ext cx="545819" cy="2358"/>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6102811" y="3301230"/>
              <a:ext cx="575622" cy="4056"/>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2809554" y="3297221"/>
              <a:ext cx="479159" cy="12075"/>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723335" y="3301230"/>
              <a:ext cx="575622" cy="4056"/>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2259287" y="4705931"/>
              <a:ext cx="1005924" cy="0"/>
            </a:xfrm>
            <a:prstGeom prst="line">
              <a:avLst/>
            </a:prstGeom>
            <a:ln>
              <a:solidFill>
                <a:schemeClr val="tx2">
                  <a:lumMod val="60000"/>
                  <a:lumOff val="4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4173067" y="4696216"/>
              <a:ext cx="1005924" cy="0"/>
            </a:xfrm>
            <a:prstGeom prst="line">
              <a:avLst/>
            </a:prstGeom>
            <a:ln>
              <a:solidFill>
                <a:schemeClr val="tx2">
                  <a:lumMod val="60000"/>
                  <a:lumOff val="4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87362" y="4812009"/>
              <a:ext cx="1343294" cy="439527"/>
            </a:xfrm>
            <a:prstGeom prst="rect">
              <a:avLst/>
            </a:prstGeom>
            <a:noFill/>
          </p:spPr>
          <p:txBody>
            <a:bodyPr wrap="square" lIns="0" tIns="0" rIns="0" bIns="0" rtlCol="0">
              <a:spAutoFit/>
            </a:bodyPr>
            <a:lstStyle/>
            <a:p>
              <a:pPr algn="ctr"/>
              <a:r>
                <a:rPr lang="en-US" sz="1400" spc="-70" dirty="0">
                  <a:solidFill>
                    <a:schemeClr val="accent4"/>
                  </a:solidFill>
                  <a:latin typeface="Segoe UI Light" panose="020B0502040204020203" pitchFamily="34" charset="0"/>
                </a:rPr>
                <a:t>Aggregate</a:t>
              </a:r>
            </a:p>
            <a:p>
              <a:pPr algn="ctr"/>
              <a:r>
                <a:rPr lang="en-US" sz="1400" spc="-70" dirty="0">
                  <a:solidFill>
                    <a:schemeClr val="accent4"/>
                  </a:solidFill>
                  <a:latin typeface="Segoe UI Light" panose="020B0502040204020203" pitchFamily="34" charset="0"/>
                </a:rPr>
                <a:t> Function (Sum)</a:t>
              </a:r>
            </a:p>
          </p:txBody>
        </p:sp>
        <p:sp>
          <p:nvSpPr>
            <p:cNvPr id="85" name="Rectangle 84"/>
            <p:cNvSpPr/>
            <p:nvPr/>
          </p:nvSpPr>
          <p:spPr bwMode="auto">
            <a:xfrm>
              <a:off x="2572814" y="5382946"/>
              <a:ext cx="398299" cy="289883"/>
            </a:xfrm>
            <a:prstGeom prst="rect">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200" dirty="0">
                  <a:solidFill>
                    <a:schemeClr val="accent2"/>
                  </a:solidFill>
                  <a:latin typeface="Segoe UI Light" panose="020B0502040204020203" pitchFamily="34" charset="0"/>
                </a:rPr>
                <a:t>18</a:t>
              </a:r>
            </a:p>
          </p:txBody>
        </p:sp>
        <p:sp>
          <p:nvSpPr>
            <p:cNvPr id="87" name="Rectangle 86"/>
            <p:cNvSpPr/>
            <p:nvPr/>
          </p:nvSpPr>
          <p:spPr bwMode="auto">
            <a:xfrm>
              <a:off x="4469433" y="5382946"/>
              <a:ext cx="396149" cy="289883"/>
            </a:xfrm>
            <a:prstGeom prst="rect">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200" dirty="0">
                  <a:solidFill>
                    <a:schemeClr val="accent2"/>
                  </a:solidFill>
                  <a:latin typeface="Segoe UI Light" panose="020B0502040204020203" pitchFamily="34" charset="0"/>
                </a:rPr>
                <a:t>14</a:t>
              </a:r>
            </a:p>
          </p:txBody>
        </p:sp>
        <p:cxnSp>
          <p:nvCxnSpPr>
            <p:cNvPr id="92" name="Straight Connector 91"/>
            <p:cNvCxnSpPr/>
            <p:nvPr/>
          </p:nvCxnSpPr>
          <p:spPr>
            <a:xfrm flipV="1">
              <a:off x="866631" y="3297221"/>
              <a:ext cx="479159" cy="12075"/>
            </a:xfrm>
            <a:prstGeom prst="line">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325321" y="5426342"/>
              <a:ext cx="968470" cy="219740"/>
            </a:xfrm>
            <a:prstGeom prst="rect">
              <a:avLst/>
            </a:prstGeom>
            <a:noFill/>
          </p:spPr>
          <p:txBody>
            <a:bodyPr wrap="none" lIns="0" tIns="0" rIns="0" bIns="0" rtlCol="0">
              <a:spAutoFit/>
            </a:bodyPr>
            <a:lstStyle/>
            <a:p>
              <a:pPr algn="ctr"/>
              <a:r>
                <a:rPr lang="en-US" sz="1400" spc="-70" dirty="0">
                  <a:solidFill>
                    <a:schemeClr val="accent4"/>
                  </a:solidFill>
                  <a:latin typeface="Segoe UI Light" panose="020B0502040204020203" pitchFamily="34" charset="0"/>
                </a:rPr>
                <a:t>Output Events</a:t>
              </a:r>
            </a:p>
          </p:txBody>
        </p:sp>
        <p:sp>
          <p:nvSpPr>
            <p:cNvPr id="15" name="Oval 14"/>
            <p:cNvSpPr/>
            <p:nvPr/>
          </p:nvSpPr>
          <p:spPr bwMode="auto">
            <a:xfrm>
              <a:off x="759010" y="4130571"/>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solidFill>
                  <a:srgbClr val="00188F"/>
                </a:solidFill>
                <a:latin typeface="Segoe UI Light" panose="020B0502040204020203" pitchFamily="34" charset="0"/>
              </a:endParaRPr>
            </a:p>
          </p:txBody>
        </p:sp>
        <p:sp>
          <p:nvSpPr>
            <p:cNvPr id="20" name="Oval 19"/>
            <p:cNvSpPr/>
            <p:nvPr/>
          </p:nvSpPr>
          <p:spPr bwMode="auto">
            <a:xfrm>
              <a:off x="2708936" y="4130571"/>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solidFill>
                  <a:srgbClr val="00188F"/>
                </a:solidFill>
                <a:latin typeface="Segoe UI Light" panose="020B0502040204020203" pitchFamily="34" charset="0"/>
              </a:endParaRPr>
            </a:p>
          </p:txBody>
        </p:sp>
        <p:sp>
          <p:nvSpPr>
            <p:cNvPr id="22" name="Oval 21"/>
            <p:cNvSpPr/>
            <p:nvPr/>
          </p:nvSpPr>
          <p:spPr bwMode="auto">
            <a:xfrm>
              <a:off x="1734998" y="4130571"/>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solidFill>
                  <a:srgbClr val="00188F"/>
                </a:solidFill>
                <a:latin typeface="Segoe UI Light" panose="020B0502040204020203" pitchFamily="34" charset="0"/>
              </a:endParaRPr>
            </a:p>
          </p:txBody>
        </p:sp>
        <p:sp>
          <p:nvSpPr>
            <p:cNvPr id="25" name="Oval 24"/>
            <p:cNvSpPr/>
            <p:nvPr/>
          </p:nvSpPr>
          <p:spPr bwMode="auto">
            <a:xfrm>
              <a:off x="5423701" y="4130571"/>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solidFill>
                  <a:srgbClr val="00188F"/>
                </a:solidFill>
                <a:latin typeface="Segoe UI Light" panose="020B0502040204020203" pitchFamily="34" charset="0"/>
              </a:endParaRPr>
            </a:p>
          </p:txBody>
        </p:sp>
        <p:sp>
          <p:nvSpPr>
            <p:cNvPr id="26" name="Oval 25"/>
            <p:cNvSpPr/>
            <p:nvPr/>
          </p:nvSpPr>
          <p:spPr bwMode="auto">
            <a:xfrm>
              <a:off x="4626889" y="4130571"/>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solidFill>
                  <a:srgbClr val="00188F"/>
                </a:solidFill>
                <a:latin typeface="Segoe UI Light" panose="020B0502040204020203" pitchFamily="34" charset="0"/>
              </a:endParaRPr>
            </a:p>
          </p:txBody>
        </p:sp>
        <p:sp>
          <p:nvSpPr>
            <p:cNvPr id="28" name="Oval 27"/>
            <p:cNvSpPr/>
            <p:nvPr/>
          </p:nvSpPr>
          <p:spPr bwMode="auto">
            <a:xfrm>
              <a:off x="3650901" y="4130571"/>
              <a:ext cx="120634" cy="11497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solidFill>
                  <a:srgbClr val="00188F"/>
                </a:solidFill>
                <a:latin typeface="Segoe UI Light" panose="020B0502040204020203" pitchFamily="34" charset="0"/>
              </a:endParaRPr>
            </a:p>
          </p:txBody>
        </p:sp>
      </p:grpSp>
    </p:spTree>
    <p:extLst>
      <p:ext uri="{BB962C8B-B14F-4D97-AF65-F5344CB8AC3E}">
        <p14:creationId xmlns:p14="http://schemas.microsoft.com/office/powerpoint/2010/main" val="352765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923" y="289958"/>
            <a:ext cx="11655078" cy="899537"/>
          </a:xfrm>
        </p:spPr>
        <p:txBody>
          <a:bodyPr vert="horz" wrap="square" lIns="143428" tIns="89642" rIns="143428" bIns="89642" rtlCol="0" anchor="t" anchorCtr="0">
            <a:noAutofit/>
          </a:bodyPr>
          <a:lstStyle/>
          <a:p>
            <a:r>
              <a:rPr lang="en-US" sz="4705" dirty="0">
                <a:latin typeface="Segoe UI Light" panose="020B0502040204020203" pitchFamily="34" charset="0"/>
                <a:cs typeface="Segoe UI Light" panose="020B0502040204020203" pitchFamily="34" charset="0"/>
              </a:rPr>
              <a:t>Hopping Windows</a:t>
            </a:r>
          </a:p>
        </p:txBody>
      </p:sp>
      <p:sp>
        <p:nvSpPr>
          <p:cNvPr id="6" name="Rectangle 5"/>
          <p:cNvSpPr/>
          <p:nvPr/>
        </p:nvSpPr>
        <p:spPr>
          <a:xfrm>
            <a:off x="592104" y="4624234"/>
            <a:ext cx="6697300" cy="1299330"/>
          </a:xfrm>
          <a:prstGeom prst="rect">
            <a:avLst/>
          </a:prstGeom>
          <a:solidFill>
            <a:schemeClr val="tx2"/>
          </a:solidFill>
        </p:spPr>
        <p:txBody>
          <a:bodyPr wrap="square">
            <a:spAutoFit/>
          </a:bodyPr>
          <a:lstStyle/>
          <a:p>
            <a:r>
              <a:rPr lang="en-US" sz="1961" dirty="0">
                <a:solidFill>
                  <a:srgbClr val="00188F">
                    <a:lumMod val="60000"/>
                    <a:lumOff val="40000"/>
                  </a:srgbClr>
                </a:solidFill>
                <a:latin typeface="Consolas"/>
              </a:rPr>
              <a:t>SELECT</a:t>
            </a:r>
            <a:r>
              <a:rPr lang="en-US" sz="1961" dirty="0">
                <a:solidFill>
                  <a:srgbClr val="404040"/>
                </a:solidFill>
                <a:latin typeface="Consolas"/>
              </a:rPr>
              <a:t> Topic, </a:t>
            </a:r>
            <a:r>
              <a:rPr lang="en-US" sz="1961" dirty="0">
                <a:solidFill>
                  <a:srgbClr val="7030A0"/>
                </a:solidFill>
                <a:latin typeface="Consolas"/>
              </a:rPr>
              <a:t>Count</a:t>
            </a:r>
            <a:r>
              <a:rPr lang="en-US" sz="1961" dirty="0">
                <a:solidFill>
                  <a:srgbClr val="404040"/>
                </a:solidFill>
                <a:latin typeface="Consolas"/>
              </a:rPr>
              <a:t>(*)</a:t>
            </a:r>
            <a:r>
              <a:rPr lang="en-US" sz="1961" dirty="0">
                <a:solidFill>
                  <a:srgbClr val="7030A0"/>
                </a:solidFill>
                <a:latin typeface="Consolas"/>
              </a:rPr>
              <a:t> </a:t>
            </a:r>
            <a:r>
              <a:rPr lang="en-US" sz="1961" dirty="0">
                <a:solidFill>
                  <a:srgbClr val="00188F">
                    <a:lumMod val="60000"/>
                    <a:lumOff val="40000"/>
                  </a:srgbClr>
                </a:solidFill>
                <a:latin typeface="Consolas"/>
              </a:rPr>
              <a:t>AS</a:t>
            </a:r>
            <a:r>
              <a:rPr lang="en-US" sz="1961" dirty="0">
                <a:solidFill>
                  <a:srgbClr val="404040"/>
                </a:solidFill>
                <a:latin typeface="Consolas"/>
              </a:rPr>
              <a:t> </a:t>
            </a:r>
            <a:r>
              <a:rPr lang="en-US" sz="1961" dirty="0" err="1">
                <a:solidFill>
                  <a:srgbClr val="404040"/>
                </a:solidFill>
                <a:latin typeface="Consolas"/>
              </a:rPr>
              <a:t>TotalTweets</a:t>
            </a:r>
            <a:endParaRPr lang="en-US" sz="1961" dirty="0">
              <a:solidFill>
                <a:srgbClr val="404040"/>
              </a:solidFill>
              <a:latin typeface="Consolas"/>
            </a:endParaRPr>
          </a:p>
          <a:p>
            <a:r>
              <a:rPr lang="en-US" sz="1961" dirty="0">
                <a:solidFill>
                  <a:srgbClr val="00188F">
                    <a:lumMod val="60000"/>
                    <a:lumOff val="40000"/>
                  </a:srgbClr>
                </a:solidFill>
                <a:latin typeface="Consolas"/>
              </a:rPr>
              <a:t>FROM</a:t>
            </a:r>
            <a:r>
              <a:rPr lang="en-US" sz="1961" dirty="0">
                <a:solidFill>
                  <a:srgbClr val="404040"/>
                </a:solidFill>
                <a:latin typeface="Consolas"/>
              </a:rPr>
              <a:t> </a:t>
            </a:r>
            <a:r>
              <a:rPr lang="en-US" sz="1961" dirty="0" err="1">
                <a:solidFill>
                  <a:srgbClr val="404040"/>
                </a:solidFill>
                <a:latin typeface="Consolas"/>
              </a:rPr>
              <a:t>TwitterStream</a:t>
            </a:r>
            <a:r>
              <a:rPr lang="en-US" sz="1961" dirty="0">
                <a:solidFill>
                  <a:srgbClr val="404040"/>
                </a:solidFill>
                <a:latin typeface="Consolas"/>
              </a:rPr>
              <a:t> </a:t>
            </a:r>
          </a:p>
          <a:p>
            <a:r>
              <a:rPr lang="en-US" sz="1961" dirty="0">
                <a:solidFill>
                  <a:srgbClr val="00188F">
                    <a:lumMod val="60000"/>
                    <a:lumOff val="40000"/>
                  </a:srgbClr>
                </a:solidFill>
                <a:latin typeface="Consolas"/>
              </a:rPr>
              <a:t>TIMESTAMP</a:t>
            </a:r>
            <a:r>
              <a:rPr lang="en-US" sz="1961" dirty="0">
                <a:solidFill>
                  <a:srgbClr val="404040"/>
                </a:solidFill>
                <a:latin typeface="Consolas"/>
              </a:rPr>
              <a:t> </a:t>
            </a:r>
            <a:r>
              <a:rPr lang="en-US" sz="1961" dirty="0">
                <a:solidFill>
                  <a:srgbClr val="00188F">
                    <a:lumMod val="60000"/>
                    <a:lumOff val="40000"/>
                  </a:srgbClr>
                </a:solidFill>
                <a:latin typeface="Consolas"/>
              </a:rPr>
              <a:t>BY</a:t>
            </a:r>
            <a:r>
              <a:rPr lang="en-US" sz="1961" dirty="0">
                <a:solidFill>
                  <a:srgbClr val="404040"/>
                </a:solidFill>
                <a:latin typeface="Consolas"/>
              </a:rPr>
              <a:t> </a:t>
            </a:r>
            <a:r>
              <a:rPr lang="en-US" sz="1961" dirty="0" err="1">
                <a:solidFill>
                  <a:srgbClr val="404040"/>
                </a:solidFill>
                <a:latin typeface="Consolas"/>
              </a:rPr>
              <a:t>CreatedAt</a:t>
            </a:r>
            <a:endParaRPr lang="en-US" sz="1961" dirty="0">
              <a:solidFill>
                <a:srgbClr val="404040"/>
              </a:solidFill>
              <a:latin typeface="Consolas"/>
            </a:endParaRPr>
          </a:p>
          <a:p>
            <a:r>
              <a:rPr lang="en-US" sz="1961" dirty="0">
                <a:solidFill>
                  <a:srgbClr val="00188F">
                    <a:lumMod val="60000"/>
                    <a:lumOff val="40000"/>
                  </a:srgbClr>
                </a:solidFill>
                <a:latin typeface="Consolas"/>
              </a:rPr>
              <a:t>GROUP</a:t>
            </a:r>
            <a:r>
              <a:rPr lang="en-US" sz="1961" dirty="0">
                <a:solidFill>
                  <a:srgbClr val="404040"/>
                </a:solidFill>
                <a:latin typeface="Consolas"/>
              </a:rPr>
              <a:t> </a:t>
            </a:r>
            <a:r>
              <a:rPr lang="en-US" sz="1961" dirty="0">
                <a:solidFill>
                  <a:srgbClr val="00188F">
                    <a:lumMod val="60000"/>
                    <a:lumOff val="40000"/>
                  </a:srgbClr>
                </a:solidFill>
                <a:latin typeface="Consolas"/>
              </a:rPr>
              <a:t>BY</a:t>
            </a:r>
            <a:r>
              <a:rPr lang="en-US" sz="1961" dirty="0">
                <a:solidFill>
                  <a:srgbClr val="404040"/>
                </a:solidFill>
                <a:latin typeface="Consolas"/>
              </a:rPr>
              <a:t> Topic, </a:t>
            </a:r>
            <a:r>
              <a:rPr lang="en-US" sz="1961" dirty="0" err="1">
                <a:solidFill>
                  <a:srgbClr val="7030A0"/>
                </a:solidFill>
                <a:latin typeface="Consolas"/>
              </a:rPr>
              <a:t>HoppingWindow</a:t>
            </a:r>
            <a:r>
              <a:rPr lang="en-US" sz="1961" dirty="0">
                <a:solidFill>
                  <a:srgbClr val="404040"/>
                </a:solidFill>
                <a:latin typeface="Consolas"/>
              </a:rPr>
              <a:t>(second, 10, 5)</a:t>
            </a:r>
          </a:p>
        </p:txBody>
      </p:sp>
      <p:sp>
        <p:nvSpPr>
          <p:cNvPr id="7" name="Rectangle 6"/>
          <p:cNvSpPr/>
          <p:nvPr/>
        </p:nvSpPr>
        <p:spPr>
          <a:xfrm>
            <a:off x="576773" y="2754127"/>
            <a:ext cx="4501875" cy="693970"/>
          </a:xfrm>
          <a:prstGeom prst="rect">
            <a:avLst/>
          </a:prstGeom>
        </p:spPr>
        <p:txBody>
          <a:bodyPr wrap="square">
            <a:spAutoFit/>
          </a:bodyPr>
          <a:lstStyle/>
          <a:p>
            <a:r>
              <a:rPr lang="en-US" sz="1961" i="1" dirty="0">
                <a:solidFill>
                  <a:schemeClr val="accent4"/>
                </a:solidFill>
                <a:ea typeface="Times New Roman" panose="02020603050405020304" pitchFamily="18" charset="0"/>
                <a:cs typeface="Times New Roman" panose="02020603050405020304" pitchFamily="18" charset="0"/>
              </a:rPr>
              <a:t>“Every 5 seconds give me the count of tweets over the last 10 seconds”</a:t>
            </a:r>
            <a:endParaRPr lang="en-US" sz="1961" i="1" dirty="0">
              <a:solidFill>
                <a:schemeClr val="accent4"/>
              </a:solidFill>
            </a:endParaRPr>
          </a:p>
        </p:txBody>
      </p:sp>
      <p:sp>
        <p:nvSpPr>
          <p:cNvPr id="65" name="Rounded Rectangle 64"/>
          <p:cNvSpPr/>
          <p:nvPr/>
        </p:nvSpPr>
        <p:spPr bwMode="auto">
          <a:xfrm>
            <a:off x="5885971" y="2471050"/>
            <a:ext cx="1895988"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endParaRPr lang="en-US" sz="2400" spc="-50" dirty="0">
              <a:solidFill>
                <a:srgbClr val="FFFFFF"/>
              </a:solidFill>
              <a:ea typeface="Segoe UI" pitchFamily="34" charset="0"/>
              <a:cs typeface="Segoe UI" pitchFamily="34" charset="0"/>
            </a:endParaRPr>
          </a:p>
        </p:txBody>
      </p:sp>
      <p:sp>
        <p:nvSpPr>
          <p:cNvPr id="66" name="Rectangle 65"/>
          <p:cNvSpPr/>
          <p:nvPr/>
        </p:nvSpPr>
        <p:spPr bwMode="auto">
          <a:xfrm>
            <a:off x="6032347"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1</a:t>
            </a:r>
          </a:p>
        </p:txBody>
      </p:sp>
      <p:sp>
        <p:nvSpPr>
          <p:cNvPr id="67" name="Rectangle 66"/>
          <p:cNvSpPr/>
          <p:nvPr/>
        </p:nvSpPr>
        <p:spPr bwMode="auto">
          <a:xfrm>
            <a:off x="6306839"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5</a:t>
            </a:r>
          </a:p>
        </p:txBody>
      </p:sp>
      <p:sp>
        <p:nvSpPr>
          <p:cNvPr id="68" name="Rectangle 67"/>
          <p:cNvSpPr/>
          <p:nvPr/>
        </p:nvSpPr>
        <p:spPr bwMode="auto">
          <a:xfrm>
            <a:off x="6941265"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4</a:t>
            </a:r>
          </a:p>
        </p:txBody>
      </p:sp>
      <p:sp>
        <p:nvSpPr>
          <p:cNvPr id="69" name="Rectangle 68"/>
          <p:cNvSpPr/>
          <p:nvPr/>
        </p:nvSpPr>
        <p:spPr bwMode="auto">
          <a:xfrm>
            <a:off x="7479939"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2</a:t>
            </a:r>
          </a:p>
        </p:txBody>
      </p:sp>
      <p:sp>
        <p:nvSpPr>
          <p:cNvPr id="70" name="Rectangle 69"/>
          <p:cNvSpPr/>
          <p:nvPr/>
        </p:nvSpPr>
        <p:spPr bwMode="auto">
          <a:xfrm>
            <a:off x="7204665"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71" name="Rectangle 70"/>
          <p:cNvSpPr/>
          <p:nvPr/>
        </p:nvSpPr>
        <p:spPr bwMode="auto">
          <a:xfrm>
            <a:off x="8915790"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8</a:t>
            </a:r>
          </a:p>
        </p:txBody>
      </p:sp>
      <p:sp>
        <p:nvSpPr>
          <p:cNvPr id="72" name="Rectangle 71"/>
          <p:cNvSpPr/>
          <p:nvPr/>
        </p:nvSpPr>
        <p:spPr bwMode="auto">
          <a:xfrm>
            <a:off x="9184543"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73" name="Oval 72"/>
          <p:cNvSpPr/>
          <p:nvPr/>
        </p:nvSpPr>
        <p:spPr bwMode="auto">
          <a:xfrm>
            <a:off x="5808573"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74" name="Oval 73"/>
          <p:cNvSpPr/>
          <p:nvPr/>
        </p:nvSpPr>
        <p:spPr bwMode="auto">
          <a:xfrm>
            <a:off x="7720169"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75" name="Oval 74"/>
          <p:cNvSpPr/>
          <p:nvPr/>
        </p:nvSpPr>
        <p:spPr bwMode="auto">
          <a:xfrm>
            <a:off x="6765375"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76" name="Oval 75"/>
          <p:cNvSpPr/>
          <p:nvPr/>
        </p:nvSpPr>
        <p:spPr bwMode="auto">
          <a:xfrm>
            <a:off x="10429185"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77" name="Oval 76"/>
          <p:cNvSpPr/>
          <p:nvPr/>
        </p:nvSpPr>
        <p:spPr bwMode="auto">
          <a:xfrm>
            <a:off x="9600419"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78" name="Oval 77"/>
          <p:cNvSpPr/>
          <p:nvPr/>
        </p:nvSpPr>
        <p:spPr bwMode="auto">
          <a:xfrm>
            <a:off x="8643617" y="1939093"/>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cxnSp>
        <p:nvCxnSpPr>
          <p:cNvPr id="79" name="Straight Arrow Connector 78"/>
          <p:cNvCxnSpPr>
            <a:stCxn id="73" idx="6"/>
            <a:endCxn id="85" idx="1"/>
          </p:cNvCxnSpPr>
          <p:nvPr/>
        </p:nvCxnSpPr>
        <p:spPr>
          <a:xfrm flipV="1">
            <a:off x="5926836" y="1990647"/>
            <a:ext cx="5690792" cy="48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796274" y="1712886"/>
            <a:ext cx="74379" cy="184666"/>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0</a:t>
            </a:r>
          </a:p>
        </p:txBody>
      </p:sp>
      <p:sp>
        <p:nvSpPr>
          <p:cNvPr id="81" name="TextBox 80"/>
          <p:cNvSpPr txBox="1"/>
          <p:nvPr/>
        </p:nvSpPr>
        <p:spPr>
          <a:xfrm>
            <a:off x="6757680" y="1712886"/>
            <a:ext cx="74364"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5</a:t>
            </a:r>
          </a:p>
        </p:txBody>
      </p:sp>
      <p:sp>
        <p:nvSpPr>
          <p:cNvPr id="82" name="TextBox 81"/>
          <p:cNvSpPr txBox="1"/>
          <p:nvPr/>
        </p:nvSpPr>
        <p:spPr>
          <a:xfrm>
            <a:off x="9600419" y="1712886"/>
            <a:ext cx="148726"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20</a:t>
            </a:r>
          </a:p>
        </p:txBody>
      </p:sp>
      <p:sp>
        <p:nvSpPr>
          <p:cNvPr id="83" name="TextBox 82"/>
          <p:cNvSpPr txBox="1"/>
          <p:nvPr/>
        </p:nvSpPr>
        <p:spPr>
          <a:xfrm>
            <a:off x="7712209" y="1712886"/>
            <a:ext cx="148726"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10</a:t>
            </a:r>
          </a:p>
        </p:txBody>
      </p:sp>
      <p:sp>
        <p:nvSpPr>
          <p:cNvPr id="84" name="TextBox 83"/>
          <p:cNvSpPr txBox="1"/>
          <p:nvPr/>
        </p:nvSpPr>
        <p:spPr>
          <a:xfrm>
            <a:off x="8656313" y="1712886"/>
            <a:ext cx="148726"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15</a:t>
            </a:r>
          </a:p>
        </p:txBody>
      </p:sp>
      <p:sp>
        <p:nvSpPr>
          <p:cNvPr id="85" name="TextBox 84"/>
          <p:cNvSpPr txBox="1"/>
          <p:nvPr/>
        </p:nvSpPr>
        <p:spPr>
          <a:xfrm>
            <a:off x="11617628" y="1749265"/>
            <a:ext cx="454538" cy="482763"/>
          </a:xfrm>
          <a:prstGeom prst="rect">
            <a:avLst/>
          </a:prstGeom>
          <a:noFill/>
        </p:spPr>
        <p:txBody>
          <a:bodyPr wrap="none" lIns="0" tIns="0" rIns="0" bIns="0" rtlCol="0">
            <a:spAutoFit/>
          </a:bodyPr>
          <a:lstStyle/>
          <a:p>
            <a:pPr algn="ctr"/>
            <a:r>
              <a:rPr lang="en-US" sz="1568" spc="-70" dirty="0">
                <a:gradFill>
                  <a:gsLst>
                    <a:gs pos="2917">
                      <a:srgbClr val="404040"/>
                    </a:gs>
                    <a:gs pos="30000">
                      <a:srgbClr val="404040"/>
                    </a:gs>
                  </a:gsLst>
                  <a:lin ang="5400000" scaled="0"/>
                </a:gradFill>
                <a:latin typeface="Segoe UI Light" panose="020B0502040204020203" pitchFamily="34" charset="0"/>
              </a:rPr>
              <a:t>Time</a:t>
            </a:r>
          </a:p>
          <a:p>
            <a:pPr algn="ctr"/>
            <a:r>
              <a:rPr lang="en-US" sz="1568" spc="-70" dirty="0">
                <a:gradFill>
                  <a:gsLst>
                    <a:gs pos="2917">
                      <a:srgbClr val="404040"/>
                    </a:gs>
                    <a:gs pos="30000">
                      <a:srgbClr val="404040"/>
                    </a:gs>
                  </a:gsLst>
                  <a:lin ang="5400000" scaled="0"/>
                </a:gradFill>
                <a:latin typeface="Segoe UI Light" panose="020B0502040204020203" pitchFamily="34" charset="0"/>
              </a:rPr>
              <a:t> (</a:t>
            </a:r>
            <a:r>
              <a:rPr lang="en-US" sz="1568" spc="-70" dirty="0" err="1">
                <a:gradFill>
                  <a:gsLst>
                    <a:gs pos="2917">
                      <a:srgbClr val="404040"/>
                    </a:gs>
                    <a:gs pos="30000">
                      <a:srgbClr val="404040"/>
                    </a:gs>
                  </a:gsLst>
                  <a:lin ang="5400000" scaled="0"/>
                </a:gradFill>
                <a:latin typeface="Segoe UI Light" panose="020B0502040204020203" pitchFamily="34" charset="0"/>
              </a:rPr>
              <a:t>secs</a:t>
            </a:r>
            <a:r>
              <a:rPr lang="en-US" sz="1568" spc="-70" dirty="0">
                <a:gradFill>
                  <a:gsLst>
                    <a:gs pos="2917">
                      <a:srgbClr val="404040"/>
                    </a:gs>
                    <a:gs pos="30000">
                      <a:srgbClr val="404040"/>
                    </a:gs>
                  </a:gsLst>
                  <a:lin ang="5400000" scaled="0"/>
                </a:gradFill>
                <a:latin typeface="Segoe UI Light" panose="020B0502040204020203" pitchFamily="34" charset="0"/>
              </a:rPr>
              <a:t>)</a:t>
            </a:r>
          </a:p>
        </p:txBody>
      </p:sp>
      <p:cxnSp>
        <p:nvCxnSpPr>
          <p:cNvPr id="86" name="Straight Connector 85"/>
          <p:cNvCxnSpPr/>
          <p:nvPr/>
        </p:nvCxnSpPr>
        <p:spPr>
          <a:xfrm>
            <a:off x="9658116" y="2010069"/>
            <a:ext cx="12060" cy="134036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bwMode="auto">
          <a:xfrm>
            <a:off x="6765376" y="2901116"/>
            <a:ext cx="1927938"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endParaRPr lang="en-US" sz="2400" spc="-50" dirty="0">
              <a:solidFill>
                <a:srgbClr val="FFFFFF"/>
              </a:solidFill>
              <a:ea typeface="Segoe UI" pitchFamily="34" charset="0"/>
              <a:cs typeface="Segoe UI" pitchFamily="34" charset="0"/>
            </a:endParaRPr>
          </a:p>
        </p:txBody>
      </p:sp>
      <p:sp>
        <p:nvSpPr>
          <p:cNvPr id="88" name="TextBox 87"/>
          <p:cNvSpPr txBox="1"/>
          <p:nvPr/>
        </p:nvSpPr>
        <p:spPr>
          <a:xfrm>
            <a:off x="10409929" y="1712886"/>
            <a:ext cx="148726"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25</a:t>
            </a:r>
          </a:p>
        </p:txBody>
      </p:sp>
      <p:sp>
        <p:nvSpPr>
          <p:cNvPr id="89" name="TextBox 88"/>
          <p:cNvSpPr txBox="1"/>
          <p:nvPr/>
        </p:nvSpPr>
        <p:spPr>
          <a:xfrm>
            <a:off x="5867705" y="515619"/>
            <a:ext cx="5464197" cy="36927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algn="ctr">
              <a:defRPr sz="2400" spc="-70">
                <a:gradFill>
                  <a:gsLst>
                    <a:gs pos="5417">
                      <a:schemeClr val="tx1"/>
                    </a:gs>
                    <a:gs pos="28000">
                      <a:schemeClr val="tx1"/>
                    </a:gs>
                  </a:gsLst>
                  <a:lin ang="5400000" scaled="0"/>
                </a:gra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765" b="1" dirty="0">
                <a:solidFill>
                  <a:srgbClr val="404040"/>
                </a:solidFill>
                <a:latin typeface="Segoe UI Light" panose="020B0502040204020203" pitchFamily="34" charset="0"/>
              </a:rPr>
              <a:t>A 10-second Hopping Window with a 5-second “Hop”</a:t>
            </a:r>
          </a:p>
        </p:txBody>
      </p:sp>
      <p:sp>
        <p:nvSpPr>
          <p:cNvPr id="90" name="Oval 89"/>
          <p:cNvSpPr/>
          <p:nvPr/>
        </p:nvSpPr>
        <p:spPr bwMode="auto">
          <a:xfrm>
            <a:off x="11272772" y="1929570"/>
            <a:ext cx="118263" cy="112718"/>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000" dirty="0">
              <a:gradFill>
                <a:gsLst>
                  <a:gs pos="0">
                    <a:srgbClr val="FFFFFF"/>
                  </a:gs>
                  <a:gs pos="100000">
                    <a:srgbClr val="FFFFFF"/>
                  </a:gs>
                </a:gsLst>
                <a:lin ang="5400000" scaled="0"/>
              </a:gradFill>
            </a:endParaRPr>
          </a:p>
        </p:txBody>
      </p:sp>
      <p:sp>
        <p:nvSpPr>
          <p:cNvPr id="91" name="TextBox 90"/>
          <p:cNvSpPr txBox="1"/>
          <p:nvPr/>
        </p:nvSpPr>
        <p:spPr>
          <a:xfrm>
            <a:off x="11257533" y="1712886"/>
            <a:ext cx="148726" cy="184682"/>
          </a:xfrm>
          <a:prstGeom prst="rect">
            <a:avLst/>
          </a:prstGeom>
          <a:noFill/>
        </p:spPr>
        <p:txBody>
          <a:bodyPr wrap="none" lIns="0" tIns="0" rIns="0" bIns="0" rtlCol="0">
            <a:spAutoFit/>
          </a:bodyPr>
          <a:lstStyle/>
          <a:p>
            <a:r>
              <a:rPr lang="en-US" sz="1200" spc="-70" dirty="0">
                <a:gradFill>
                  <a:gsLst>
                    <a:gs pos="2917">
                      <a:srgbClr val="404040"/>
                    </a:gs>
                    <a:gs pos="30000">
                      <a:srgbClr val="404040"/>
                    </a:gs>
                  </a:gsLst>
                  <a:lin ang="5400000" scaled="0"/>
                </a:gradFill>
              </a:rPr>
              <a:t>30</a:t>
            </a:r>
          </a:p>
        </p:txBody>
      </p:sp>
      <p:cxnSp>
        <p:nvCxnSpPr>
          <p:cNvPr id="92" name="Straight Connector 91"/>
          <p:cNvCxnSpPr/>
          <p:nvPr/>
        </p:nvCxnSpPr>
        <p:spPr>
          <a:xfrm>
            <a:off x="11320783" y="1943858"/>
            <a:ext cx="28479" cy="225417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3" name="Rounded Rectangle 92"/>
          <p:cNvSpPr/>
          <p:nvPr/>
        </p:nvSpPr>
        <p:spPr bwMode="auto">
          <a:xfrm>
            <a:off x="7781958" y="3350429"/>
            <a:ext cx="1876159"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endParaRPr lang="en-US" sz="2400" spc="-50" dirty="0">
              <a:solidFill>
                <a:srgbClr val="FFFFFF"/>
              </a:solidFill>
              <a:ea typeface="Segoe UI" pitchFamily="34" charset="0"/>
              <a:cs typeface="Segoe UI" pitchFamily="34" charset="0"/>
            </a:endParaRPr>
          </a:p>
        </p:txBody>
      </p:sp>
      <p:sp>
        <p:nvSpPr>
          <p:cNvPr id="94" name="Rectangle 93"/>
          <p:cNvSpPr/>
          <p:nvPr/>
        </p:nvSpPr>
        <p:spPr bwMode="auto">
          <a:xfrm>
            <a:off x="7320218" y="30134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4</a:t>
            </a:r>
          </a:p>
        </p:txBody>
      </p:sp>
      <p:sp>
        <p:nvSpPr>
          <p:cNvPr id="95" name="Rectangle 94"/>
          <p:cNvSpPr/>
          <p:nvPr/>
        </p:nvSpPr>
        <p:spPr bwMode="auto">
          <a:xfrm>
            <a:off x="7925557" y="30134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2</a:t>
            </a:r>
          </a:p>
        </p:txBody>
      </p:sp>
      <p:sp>
        <p:nvSpPr>
          <p:cNvPr id="96" name="Rectangle 95"/>
          <p:cNvSpPr/>
          <p:nvPr/>
        </p:nvSpPr>
        <p:spPr bwMode="auto">
          <a:xfrm>
            <a:off x="7631236" y="30134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97" name="Rectangle 96"/>
          <p:cNvSpPr/>
          <p:nvPr/>
        </p:nvSpPr>
        <p:spPr bwMode="auto">
          <a:xfrm>
            <a:off x="8460156" y="346275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8</a:t>
            </a:r>
          </a:p>
        </p:txBody>
      </p:sp>
      <p:sp>
        <p:nvSpPr>
          <p:cNvPr id="98" name="Rectangle 97"/>
          <p:cNvSpPr/>
          <p:nvPr/>
        </p:nvSpPr>
        <p:spPr bwMode="auto">
          <a:xfrm>
            <a:off x="8767004" y="3462757"/>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99" name="Rounded Rectangle 98"/>
          <p:cNvSpPr/>
          <p:nvPr/>
        </p:nvSpPr>
        <p:spPr bwMode="auto">
          <a:xfrm>
            <a:off x="8704971" y="3798040"/>
            <a:ext cx="1791226"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endParaRPr lang="en-US" sz="2400" spc="-50" dirty="0">
              <a:solidFill>
                <a:srgbClr val="FFFFFF"/>
              </a:solidFill>
              <a:ea typeface="Segoe UI" pitchFamily="34" charset="0"/>
              <a:cs typeface="Segoe UI" pitchFamily="34" charset="0"/>
            </a:endParaRPr>
          </a:p>
        </p:txBody>
      </p:sp>
      <p:sp>
        <p:nvSpPr>
          <p:cNvPr id="100" name="Rounded Rectangle 99"/>
          <p:cNvSpPr/>
          <p:nvPr/>
        </p:nvSpPr>
        <p:spPr bwMode="auto">
          <a:xfrm>
            <a:off x="9670177" y="4236129"/>
            <a:ext cx="1679084" cy="399993"/>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algn="ctr" defTabSz="913924"/>
            <a:endParaRPr lang="en-US" sz="2400" spc="-50" dirty="0">
              <a:solidFill>
                <a:srgbClr val="FFFFFF"/>
              </a:solidFill>
              <a:ea typeface="Segoe UI" pitchFamily="34" charset="0"/>
              <a:cs typeface="Segoe UI" pitchFamily="34" charset="0"/>
            </a:endParaRPr>
          </a:p>
        </p:txBody>
      </p:sp>
      <p:sp>
        <p:nvSpPr>
          <p:cNvPr id="101" name="Rectangle 100"/>
          <p:cNvSpPr/>
          <p:nvPr/>
        </p:nvSpPr>
        <p:spPr bwMode="auto">
          <a:xfrm>
            <a:off x="10013609" y="434845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5</a:t>
            </a:r>
          </a:p>
        </p:txBody>
      </p:sp>
      <p:sp>
        <p:nvSpPr>
          <p:cNvPr id="102" name="Rectangle 101"/>
          <p:cNvSpPr/>
          <p:nvPr/>
        </p:nvSpPr>
        <p:spPr bwMode="auto">
          <a:xfrm>
            <a:off x="10269433" y="434845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3</a:t>
            </a:r>
          </a:p>
        </p:txBody>
      </p:sp>
      <p:sp>
        <p:nvSpPr>
          <p:cNvPr id="103" name="Rectangle 102"/>
          <p:cNvSpPr/>
          <p:nvPr/>
        </p:nvSpPr>
        <p:spPr bwMode="auto">
          <a:xfrm>
            <a:off x="10530252" y="434845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104" name="Rectangle 103"/>
          <p:cNvSpPr/>
          <p:nvPr/>
        </p:nvSpPr>
        <p:spPr bwMode="auto">
          <a:xfrm>
            <a:off x="10792918" y="4348456"/>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1</a:t>
            </a:r>
          </a:p>
        </p:txBody>
      </p:sp>
      <p:sp>
        <p:nvSpPr>
          <p:cNvPr id="105" name="Rectangle 104"/>
          <p:cNvSpPr/>
          <p:nvPr/>
        </p:nvSpPr>
        <p:spPr bwMode="auto">
          <a:xfrm>
            <a:off x="6165615" y="258132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1</a:t>
            </a:r>
          </a:p>
        </p:txBody>
      </p:sp>
      <p:sp>
        <p:nvSpPr>
          <p:cNvPr id="106" name="Rectangle 105"/>
          <p:cNvSpPr/>
          <p:nvPr/>
        </p:nvSpPr>
        <p:spPr bwMode="auto">
          <a:xfrm>
            <a:off x="6459154" y="258132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5</a:t>
            </a:r>
          </a:p>
        </p:txBody>
      </p:sp>
      <p:sp>
        <p:nvSpPr>
          <p:cNvPr id="107" name="Rectangle 106"/>
          <p:cNvSpPr/>
          <p:nvPr/>
        </p:nvSpPr>
        <p:spPr bwMode="auto">
          <a:xfrm>
            <a:off x="6722158" y="258543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4</a:t>
            </a:r>
          </a:p>
        </p:txBody>
      </p:sp>
      <p:sp>
        <p:nvSpPr>
          <p:cNvPr id="108" name="Rectangle 107"/>
          <p:cNvSpPr/>
          <p:nvPr/>
        </p:nvSpPr>
        <p:spPr bwMode="auto">
          <a:xfrm>
            <a:off x="7289403" y="258543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2</a:t>
            </a:r>
          </a:p>
        </p:txBody>
      </p:sp>
      <p:sp>
        <p:nvSpPr>
          <p:cNvPr id="109" name="Rectangle 108"/>
          <p:cNvSpPr/>
          <p:nvPr/>
        </p:nvSpPr>
        <p:spPr bwMode="auto">
          <a:xfrm>
            <a:off x="6995081" y="258543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110" name="Rectangle 109"/>
          <p:cNvSpPr/>
          <p:nvPr/>
        </p:nvSpPr>
        <p:spPr bwMode="auto">
          <a:xfrm>
            <a:off x="9107755" y="391036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8</a:t>
            </a:r>
          </a:p>
        </p:txBody>
      </p:sp>
      <p:sp>
        <p:nvSpPr>
          <p:cNvPr id="111" name="Rectangle 110"/>
          <p:cNvSpPr/>
          <p:nvPr/>
        </p:nvSpPr>
        <p:spPr bwMode="auto">
          <a:xfrm>
            <a:off x="9366984" y="391036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112" name="Rectangle 111"/>
          <p:cNvSpPr/>
          <p:nvPr/>
        </p:nvSpPr>
        <p:spPr bwMode="auto">
          <a:xfrm>
            <a:off x="9624677" y="391036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5</a:t>
            </a:r>
          </a:p>
        </p:txBody>
      </p:sp>
      <p:sp>
        <p:nvSpPr>
          <p:cNvPr id="113" name="Rectangle 112"/>
          <p:cNvSpPr/>
          <p:nvPr/>
        </p:nvSpPr>
        <p:spPr bwMode="auto">
          <a:xfrm>
            <a:off x="9880502" y="3910368"/>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3</a:t>
            </a:r>
          </a:p>
        </p:txBody>
      </p:sp>
      <p:sp>
        <p:nvSpPr>
          <p:cNvPr id="114" name="Rectangle 113"/>
          <p:cNvSpPr/>
          <p:nvPr/>
        </p:nvSpPr>
        <p:spPr bwMode="auto">
          <a:xfrm>
            <a:off x="10616011"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6</a:t>
            </a:r>
          </a:p>
        </p:txBody>
      </p:sp>
      <p:sp>
        <p:nvSpPr>
          <p:cNvPr id="115" name="Rectangle 114"/>
          <p:cNvSpPr/>
          <p:nvPr/>
        </p:nvSpPr>
        <p:spPr bwMode="auto">
          <a:xfrm>
            <a:off x="10888200" y="1467344"/>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1</a:t>
            </a:r>
          </a:p>
        </p:txBody>
      </p:sp>
      <p:cxnSp>
        <p:nvCxnSpPr>
          <p:cNvPr id="116" name="Straight Connector 115"/>
          <p:cNvCxnSpPr/>
          <p:nvPr/>
        </p:nvCxnSpPr>
        <p:spPr>
          <a:xfrm>
            <a:off x="8686704" y="1991021"/>
            <a:ext cx="5221" cy="88002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10495894" y="2000545"/>
            <a:ext cx="304" cy="174987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7780302" y="1962684"/>
            <a:ext cx="9520" cy="43402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820072" y="2015282"/>
            <a:ext cx="3002" cy="35784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bwMode="auto">
          <a:xfrm>
            <a:off x="9824673" y="147231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5</a:t>
            </a:r>
          </a:p>
        </p:txBody>
      </p:sp>
      <p:sp>
        <p:nvSpPr>
          <p:cNvPr id="121" name="Rectangle 120"/>
          <p:cNvSpPr/>
          <p:nvPr/>
        </p:nvSpPr>
        <p:spPr bwMode="auto">
          <a:xfrm>
            <a:off x="10080498" y="1472313"/>
            <a:ext cx="212913" cy="175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1000" dirty="0">
                <a:solidFill>
                  <a:srgbClr val="FFFFFF"/>
                </a:solidFill>
              </a:rPr>
              <a:t>3</a:t>
            </a:r>
          </a:p>
        </p:txBody>
      </p:sp>
    </p:spTree>
    <p:extLst>
      <p:ext uri="{BB962C8B-B14F-4D97-AF65-F5344CB8AC3E}">
        <p14:creationId xmlns:p14="http://schemas.microsoft.com/office/powerpoint/2010/main" val="409843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or edit jobs using simple ASA interface</a:t>
            </a:r>
          </a:p>
        </p:txBody>
      </p:sp>
      <p:sp>
        <p:nvSpPr>
          <p:cNvPr id="3" name="Text Placeholder 2"/>
          <p:cNvSpPr>
            <a:spLocks noGrp="1"/>
          </p:cNvSpPr>
          <p:nvPr>
            <p:ph type="body" sz="quarter" idx="10"/>
          </p:nvPr>
        </p:nvSpPr>
        <p:spPr>
          <a:xfrm>
            <a:off x="7628350" y="1701974"/>
            <a:ext cx="4296729" cy="3605602"/>
          </a:xfrm>
        </p:spPr>
        <p:txBody>
          <a:bodyPr/>
          <a:lstStyle/>
          <a:p>
            <a:r>
              <a:rPr lang="en-US" dirty="0"/>
              <a:t>Rule based interface</a:t>
            </a:r>
          </a:p>
          <a:p>
            <a:pPr lvl="1"/>
            <a:r>
              <a:rPr lang="en-US" dirty="0"/>
              <a:t>Simple implementation and rule development using ASA UI. </a:t>
            </a:r>
          </a:p>
          <a:p>
            <a:r>
              <a:rPr lang="en-US" dirty="0"/>
              <a:t>Multi-channel</a:t>
            </a:r>
          </a:p>
          <a:p>
            <a:pPr lvl="1"/>
            <a:r>
              <a:rPr lang="en-US" dirty="0"/>
              <a:t>Analyze multiple channels of information simultaneously, in real time. </a:t>
            </a:r>
          </a:p>
          <a:p>
            <a:pPr lvl="1"/>
            <a:endParaRPr lang="en-US" dirty="0"/>
          </a:p>
          <a:p>
            <a:endParaRPr lang="en-US" dirty="0"/>
          </a:p>
        </p:txBody>
      </p:sp>
      <p:sp>
        <p:nvSpPr>
          <p:cNvPr id="4" name="Text Placeholder 3"/>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3"/>
          <a:stretch>
            <a:fillRect/>
          </a:stretch>
        </p:blipFill>
        <p:spPr>
          <a:xfrm>
            <a:off x="269240" y="1419283"/>
            <a:ext cx="7171446" cy="4575117"/>
          </a:xfrm>
          <a:prstGeom prst="rect">
            <a:avLst/>
          </a:prstGeom>
        </p:spPr>
      </p:pic>
    </p:spTree>
    <p:extLst>
      <p:ext uri="{BB962C8B-B14F-4D97-AF65-F5344CB8AC3E}">
        <p14:creationId xmlns:p14="http://schemas.microsoft.com/office/powerpoint/2010/main" val="2512317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Data Visualization</a:t>
            </a:r>
            <a:br>
              <a:rPr lang="en-US" dirty="0"/>
            </a:br>
            <a:r>
              <a:rPr lang="en-US" dirty="0"/>
              <a:t>Power BI</a:t>
            </a:r>
          </a:p>
        </p:txBody>
      </p:sp>
      <p:grpSp>
        <p:nvGrpSpPr>
          <p:cNvPr id="4" name="Group 3"/>
          <p:cNvGrpSpPr/>
          <p:nvPr/>
        </p:nvGrpSpPr>
        <p:grpSpPr>
          <a:xfrm>
            <a:off x="7530353" y="2515092"/>
            <a:ext cx="1561417" cy="1626105"/>
            <a:chOff x="11472827" y="4545788"/>
            <a:chExt cx="280728" cy="284825"/>
          </a:xfrm>
          <a:solidFill>
            <a:schemeClr val="tx1"/>
          </a:solidFill>
        </p:grpSpPr>
        <p:sp>
          <p:nvSpPr>
            <p:cNvPr id="5" name="Rounded Rectangle 4"/>
            <p:cNvSpPr/>
            <p:nvPr/>
          </p:nvSpPr>
          <p:spPr bwMode="auto">
            <a:xfrm>
              <a:off x="11472827" y="4699141"/>
              <a:ext cx="35603" cy="80649"/>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6" name="Rounded Rectangle 5"/>
            <p:cNvSpPr/>
            <p:nvPr/>
          </p:nvSpPr>
          <p:spPr bwMode="auto">
            <a:xfrm>
              <a:off x="11527518" y="4680314"/>
              <a:ext cx="35603" cy="111152"/>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7" name="Rounded Rectangle 6"/>
            <p:cNvSpPr/>
            <p:nvPr/>
          </p:nvSpPr>
          <p:spPr bwMode="auto">
            <a:xfrm>
              <a:off x="11581398" y="4660852"/>
              <a:ext cx="35603" cy="151148"/>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8" name="Rounded Rectangle 7"/>
            <p:cNvSpPr/>
            <p:nvPr/>
          </p:nvSpPr>
          <p:spPr bwMode="auto">
            <a:xfrm>
              <a:off x="11637498" y="4643936"/>
              <a:ext cx="35603" cy="186677"/>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9" name="Freeform 8"/>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381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3764548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 with </a:t>
            </a:r>
            <a:r>
              <a:rPr lang="en-US" dirty="0" err="1"/>
              <a:t>PowerBI</a:t>
            </a:r>
            <a:endParaRPr lang="en-US" dirty="0"/>
          </a:p>
        </p:txBody>
      </p:sp>
      <p:sp>
        <p:nvSpPr>
          <p:cNvPr id="3" name="Text Placeholder 2"/>
          <p:cNvSpPr>
            <a:spLocks noGrp="1"/>
          </p:cNvSpPr>
          <p:nvPr>
            <p:ph type="body" sz="quarter" idx="10"/>
          </p:nvPr>
        </p:nvSpPr>
        <p:spPr>
          <a:xfrm>
            <a:off x="6730409" y="1714500"/>
            <a:ext cx="5194672" cy="6441379"/>
          </a:xfrm>
        </p:spPr>
        <p:txBody>
          <a:bodyPr/>
          <a:lstStyle/>
          <a:p>
            <a:r>
              <a:rPr lang="en-US" dirty="0"/>
              <a:t>Real time capabilities</a:t>
            </a:r>
          </a:p>
          <a:p>
            <a:pPr lvl="1"/>
            <a:r>
              <a:rPr lang="en-US" dirty="0"/>
              <a:t>Ingest, analyze and display data as it happens</a:t>
            </a:r>
          </a:p>
          <a:p>
            <a:r>
              <a:rPr lang="en-US" dirty="0"/>
              <a:t>Secure access</a:t>
            </a:r>
          </a:p>
          <a:p>
            <a:pPr lvl="1"/>
            <a:r>
              <a:rPr lang="en-US" dirty="0"/>
              <a:t>Secure, live communication with data source</a:t>
            </a:r>
          </a:p>
          <a:p>
            <a:r>
              <a:rPr lang="en-US" dirty="0"/>
              <a:t>Query data</a:t>
            </a:r>
          </a:p>
          <a:p>
            <a:pPr lvl="1"/>
            <a:r>
              <a:rPr lang="en-US" dirty="0"/>
              <a:t>Intuitive, natural language query tool</a:t>
            </a:r>
          </a:p>
          <a:p>
            <a:r>
              <a:rPr lang="en-US" dirty="0"/>
              <a:t>Integrated systems</a:t>
            </a:r>
          </a:p>
          <a:p>
            <a:pPr lvl="1"/>
            <a:r>
              <a:rPr lang="en-US" dirty="0"/>
              <a:t>Integrate with other business systems and enrich device data with intelligence from other business systems, </a:t>
            </a:r>
            <a:r>
              <a:rPr lang="en-US" dirty="0" err="1"/>
              <a:t>eg</a:t>
            </a:r>
            <a:r>
              <a:rPr lang="en-US" dirty="0"/>
              <a:t>: CRM, ERP</a:t>
            </a:r>
          </a:p>
          <a:p>
            <a:pPr lvl="1"/>
            <a:endParaRPr lang="en-US" dirty="0"/>
          </a:p>
          <a:p>
            <a:pPr lvl="1"/>
            <a:endParaRPr lang="en-US" dirty="0"/>
          </a:p>
          <a:p>
            <a:pPr lvl="1"/>
            <a:endParaRPr lang="en-US" dirty="0"/>
          </a:p>
          <a:p>
            <a:pPr lvl="1"/>
            <a:endParaRPr lang="en-US" dirty="0"/>
          </a:p>
          <a:p>
            <a:endParaRPr lang="en-US" dirty="0"/>
          </a:p>
        </p:txBody>
      </p:sp>
      <p:sp>
        <p:nvSpPr>
          <p:cNvPr id="6" name="Text Placeholder 2"/>
          <p:cNvSpPr>
            <a:spLocks noGrp="1"/>
          </p:cNvSpPr>
          <p:nvPr>
            <p:ph type="body" sz="quarter" idx="10"/>
          </p:nvPr>
        </p:nvSpPr>
        <p:spPr>
          <a:xfrm>
            <a:off x="421640" y="1714500"/>
            <a:ext cx="6080760" cy="4347665"/>
          </a:xfrm>
        </p:spPr>
        <p:txBody>
          <a:bodyPr/>
          <a:lstStyle/>
          <a:p>
            <a:r>
              <a:rPr lang="en-US" dirty="0"/>
              <a:t>Highly accessible analytics</a:t>
            </a:r>
          </a:p>
          <a:p>
            <a:pPr lvl="1"/>
            <a:r>
              <a:rPr lang="en-US" dirty="0"/>
              <a:t>Cloud based dashboard and analytics tool, </a:t>
            </a:r>
          </a:p>
          <a:p>
            <a:r>
              <a:rPr lang="en-US" dirty="0"/>
              <a:t>360º view of business KPI’s</a:t>
            </a:r>
          </a:p>
          <a:p>
            <a:r>
              <a:rPr lang="en-US" sz="1961" dirty="0">
                <a:gradFill>
                  <a:gsLst>
                    <a:gs pos="1250">
                      <a:schemeClr val="tx1"/>
                    </a:gs>
                    <a:gs pos="100000">
                      <a:schemeClr val="tx1"/>
                    </a:gs>
                  </a:gsLst>
                  <a:lin ang="5400000" scaled="0"/>
                </a:gradFill>
                <a:latin typeface="+mn-lt"/>
              </a:rPr>
              <a:t>Customize dashboards to address concerns and performance metrics. </a:t>
            </a:r>
          </a:p>
          <a:p>
            <a:r>
              <a:rPr lang="en-US" dirty="0"/>
              <a:t>Cross platform support </a:t>
            </a:r>
          </a:p>
          <a:p>
            <a:pPr lvl="1"/>
            <a:r>
              <a:rPr lang="en-US" dirty="0"/>
              <a:t>View data via web platform, on any device</a:t>
            </a:r>
          </a:p>
          <a:p>
            <a:r>
              <a:rPr lang="en-US" dirty="0"/>
              <a:t>Pre-built dashboards </a:t>
            </a:r>
          </a:p>
          <a:p>
            <a:pPr lvl="1"/>
            <a:r>
              <a:rPr lang="en-US" dirty="0"/>
              <a:t>Utilize standard dashboards for rapid deployment, based on popular solution demands. </a:t>
            </a:r>
          </a:p>
        </p:txBody>
      </p:sp>
    </p:spTree>
    <p:extLst>
      <p:ext uri="{BB962C8B-B14F-4D97-AF65-F5344CB8AC3E}">
        <p14:creationId xmlns:p14="http://schemas.microsoft.com/office/powerpoint/2010/main" val="405615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dirty="0"/>
              <a:t>Power BI Overview</a:t>
            </a:r>
            <a:br>
              <a:rPr lang="en-IN" dirty="0"/>
            </a:br>
            <a:endParaRPr lang="en-US" dirty="0"/>
          </a:p>
        </p:txBody>
      </p:sp>
      <p:grpSp>
        <p:nvGrpSpPr>
          <p:cNvPr id="4" name="Group 3"/>
          <p:cNvGrpSpPr/>
          <p:nvPr/>
        </p:nvGrpSpPr>
        <p:grpSpPr>
          <a:xfrm>
            <a:off x="391417" y="1577068"/>
            <a:ext cx="11411700" cy="4595441"/>
            <a:chOff x="391417" y="1577068"/>
            <a:chExt cx="11411700" cy="4595441"/>
          </a:xfrm>
        </p:grpSpPr>
        <p:sp>
          <p:nvSpPr>
            <p:cNvPr id="65" name="Flowchart: Process 64"/>
            <p:cNvSpPr/>
            <p:nvPr/>
          </p:nvSpPr>
          <p:spPr bwMode="auto">
            <a:xfrm>
              <a:off x="391417" y="1588600"/>
              <a:ext cx="3457807" cy="4583909"/>
            </a:xfrm>
            <a:prstGeom prst="flowChartProcess">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66" name="Rectangle 65"/>
            <p:cNvSpPr/>
            <p:nvPr/>
          </p:nvSpPr>
          <p:spPr bwMode="auto">
            <a:xfrm>
              <a:off x="391417" y="1577068"/>
              <a:ext cx="11411700" cy="4583909"/>
            </a:xfrm>
            <a:prstGeom prst="rect">
              <a:avLst/>
            </a:prstGeom>
            <a:solidFill>
              <a:srgbClr val="021939"/>
            </a:solid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a:xfrm>
              <a:off x="751805" y="1741088"/>
              <a:ext cx="1692204" cy="4001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Data sources</a:t>
              </a:r>
            </a:p>
          </p:txBody>
        </p:sp>
        <p:sp>
          <p:nvSpPr>
            <p:cNvPr id="69" name="Rectangle 68"/>
            <p:cNvSpPr/>
            <p:nvPr/>
          </p:nvSpPr>
          <p:spPr>
            <a:xfrm>
              <a:off x="4282288" y="1741193"/>
              <a:ext cx="3869886" cy="4001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Power BI service</a:t>
              </a:r>
            </a:p>
          </p:txBody>
        </p:sp>
        <p:cxnSp>
          <p:nvCxnSpPr>
            <p:cNvPr id="97" name="Straight Connector 96"/>
            <p:cNvCxnSpPr/>
            <p:nvPr/>
          </p:nvCxnSpPr>
          <p:spPr>
            <a:xfrm>
              <a:off x="999799" y="2872886"/>
              <a:ext cx="1891470" cy="0"/>
            </a:xfrm>
            <a:prstGeom prst="line">
              <a:avLst/>
            </a:prstGeom>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8" name="Rectangle 145"/>
            <p:cNvSpPr/>
            <p:nvPr/>
          </p:nvSpPr>
          <p:spPr bwMode="auto">
            <a:xfrm>
              <a:off x="1014873" y="2380862"/>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SaaS solutions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900" b="0" i="1"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e.g. Marketo, Salesforce, GitHub, Google analytics</a:t>
              </a:r>
            </a:p>
          </p:txBody>
        </p:sp>
        <p:sp>
          <p:nvSpPr>
            <p:cNvPr id="100" name="Oval 147"/>
            <p:cNvSpPr/>
            <p:nvPr/>
          </p:nvSpPr>
          <p:spPr bwMode="auto">
            <a:xfrm>
              <a:off x="644325" y="244563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332"/>
            <p:cNvGrpSpPr/>
            <p:nvPr/>
          </p:nvGrpSpPr>
          <p:grpSpPr>
            <a:xfrm>
              <a:off x="696368" y="2521568"/>
              <a:ext cx="261675" cy="213902"/>
              <a:chOff x="2123129" y="1797431"/>
              <a:chExt cx="2472585" cy="2021180"/>
            </a:xfrm>
          </p:grpSpPr>
          <p:sp>
            <p:nvSpPr>
              <p:cNvPr id="102"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04" name="Straight Connector 103"/>
            <p:cNvCxnSpPr/>
            <p:nvPr/>
          </p:nvCxnSpPr>
          <p:spPr>
            <a:xfrm>
              <a:off x="999799" y="3414997"/>
              <a:ext cx="1891470" cy="0"/>
            </a:xfrm>
            <a:prstGeom prst="line">
              <a:avLst/>
            </a:prstGeom>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5" name="Rectangle 152"/>
            <p:cNvSpPr/>
            <p:nvPr/>
          </p:nvSpPr>
          <p:spPr bwMode="auto">
            <a:xfrm>
              <a:off x="1009226" y="2974324"/>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On-premises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e.g. Analysis Services</a:t>
              </a:r>
            </a:p>
          </p:txBody>
        </p:sp>
        <p:sp>
          <p:nvSpPr>
            <p:cNvPr id="107" name="Oval 154"/>
            <p:cNvSpPr/>
            <p:nvPr/>
          </p:nvSpPr>
          <p:spPr bwMode="auto">
            <a:xfrm>
              <a:off x="644325" y="2974324"/>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Freeform 30"/>
            <p:cNvSpPr>
              <a:spLocks noEditPoints="1"/>
            </p:cNvSpPr>
            <p:nvPr/>
          </p:nvSpPr>
          <p:spPr bwMode="auto">
            <a:xfrm>
              <a:off x="726710" y="3068558"/>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09" name="Straight Connector 108"/>
            <p:cNvCxnSpPr/>
            <p:nvPr/>
          </p:nvCxnSpPr>
          <p:spPr>
            <a:xfrm>
              <a:off x="999799" y="3990784"/>
              <a:ext cx="1891470" cy="0"/>
            </a:xfrm>
            <a:prstGeom prst="line">
              <a:avLst/>
            </a:prstGeom>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11" name="Rectangle 1074"/>
            <p:cNvSpPr/>
            <p:nvPr/>
          </p:nvSpPr>
          <p:spPr bwMode="auto">
            <a:xfrm>
              <a:off x="1009225" y="3516632"/>
              <a:ext cx="2143263"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Organizational content packs</a:t>
              </a:r>
              <a:br>
                <a:rPr kumimoji="0" lang="en-US"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br>
              <a:r>
                <a:rPr kumimoji="0" lang="en-US" sz="900" b="0" i="1"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Corporate data sources or external data services</a:t>
              </a:r>
            </a:p>
          </p:txBody>
        </p:sp>
        <p:sp>
          <p:nvSpPr>
            <p:cNvPr id="113" name="Oval 1076"/>
            <p:cNvSpPr/>
            <p:nvPr/>
          </p:nvSpPr>
          <p:spPr bwMode="auto">
            <a:xfrm>
              <a:off x="644325" y="3516632"/>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p:cNvGrpSpPr/>
            <p:nvPr/>
          </p:nvGrpSpPr>
          <p:grpSpPr>
            <a:xfrm>
              <a:off x="719570" y="3604903"/>
              <a:ext cx="215270" cy="189218"/>
              <a:chOff x="681704" y="2920140"/>
              <a:chExt cx="321649" cy="282723"/>
            </a:xfrm>
            <a:solidFill>
              <a:schemeClr val="tx1"/>
            </a:solidFill>
          </p:grpSpPr>
          <p:sp>
            <p:nvSpPr>
              <p:cNvPr id="115"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18" name="Straight Connector 117"/>
            <p:cNvCxnSpPr/>
            <p:nvPr/>
          </p:nvCxnSpPr>
          <p:spPr>
            <a:xfrm>
              <a:off x="999799" y="4485462"/>
              <a:ext cx="1891470" cy="0"/>
            </a:xfrm>
            <a:prstGeom prst="line">
              <a:avLst/>
            </a:prstGeom>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0" name="Rectangle 1081"/>
            <p:cNvSpPr/>
            <p:nvPr/>
          </p:nvSpPr>
          <p:spPr bwMode="auto">
            <a:xfrm>
              <a:off x="999799" y="4050016"/>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Azure services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900" b="0" i="1"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Azure SQL, Stream Analytics…</a:t>
              </a:r>
            </a:p>
          </p:txBody>
        </p:sp>
        <p:sp>
          <p:nvSpPr>
            <p:cNvPr id="122" name="Oval 1083"/>
            <p:cNvSpPr/>
            <p:nvPr/>
          </p:nvSpPr>
          <p:spPr bwMode="auto">
            <a:xfrm>
              <a:off x="644325" y="403096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3" name="Group 379"/>
            <p:cNvGrpSpPr/>
            <p:nvPr/>
          </p:nvGrpSpPr>
          <p:grpSpPr>
            <a:xfrm>
              <a:off x="710525" y="4151669"/>
              <a:ext cx="233359" cy="162454"/>
              <a:chOff x="3543365" y="7242811"/>
              <a:chExt cx="1238250" cy="862013"/>
            </a:xfrm>
            <a:solidFill>
              <a:schemeClr val="tx1"/>
            </a:solidFill>
          </p:grpSpPr>
          <p:sp>
            <p:nvSpPr>
              <p:cNvPr id="124"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1" name="Rectangle 160"/>
            <p:cNvSpPr/>
            <p:nvPr/>
          </p:nvSpPr>
          <p:spPr bwMode="auto">
            <a:xfrm>
              <a:off x="999799" y="453035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Excel files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900" b="0" i="1"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Workbook data / data models</a:t>
              </a:r>
            </a:p>
          </p:txBody>
        </p:sp>
        <p:sp>
          <p:nvSpPr>
            <p:cNvPr id="143" name="Oval 162"/>
            <p:cNvSpPr/>
            <p:nvPr/>
          </p:nvSpPr>
          <p:spPr bwMode="auto">
            <a:xfrm>
              <a:off x="644325" y="453035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5" name="Straight Connector 144"/>
            <p:cNvCxnSpPr/>
            <p:nvPr/>
          </p:nvCxnSpPr>
          <p:spPr>
            <a:xfrm>
              <a:off x="975189" y="4961879"/>
              <a:ext cx="1891470" cy="0"/>
            </a:xfrm>
            <a:prstGeom prst="line">
              <a:avLst/>
            </a:prstGeom>
            <a:ln w="12700" cap="rnd">
              <a:solidFill>
                <a:schemeClr val="accent5"/>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9" name="Oval 162"/>
            <p:cNvSpPr/>
            <p:nvPr/>
          </p:nvSpPr>
          <p:spPr bwMode="auto">
            <a:xfrm>
              <a:off x="644325" y="5038902"/>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60"/>
            <p:cNvSpPr/>
            <p:nvPr/>
          </p:nvSpPr>
          <p:spPr bwMode="auto">
            <a:xfrm>
              <a:off x="999799" y="5038902"/>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Power BI Desktop files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900" b="0" i="1" u="none" strike="noStrike" kern="1200" cap="none" spc="0" normalizeH="0" baseline="0" noProof="0" dirty="0">
                  <a:ln>
                    <a:noFill/>
                  </a:ln>
                  <a:solidFill>
                    <a:schemeClr val="tx1"/>
                  </a:solidFill>
                  <a:effectLst/>
                  <a:uLnTx/>
                  <a:uFillTx/>
                  <a:latin typeface="Segoe UI"/>
                  <a:ea typeface="+mn-ea"/>
                  <a:cs typeface="Segoe UI Light" panose="020B0502040204020203" pitchFamily="34" charset="0"/>
                </a:rPr>
                <a:t>Data from files, databases, Azure, and other sources</a:t>
              </a:r>
            </a:p>
          </p:txBody>
        </p:sp>
        <p:sp>
          <p:nvSpPr>
            <p:cNvPr id="205" name="Isosceles Triangle 153"/>
            <p:cNvSpPr/>
            <p:nvPr/>
          </p:nvSpPr>
          <p:spPr bwMode="auto">
            <a:xfrm rot="5400000">
              <a:off x="1882570" y="3755652"/>
              <a:ext cx="2964025" cy="33399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0" dirty="0">
                <a:ln>
                  <a:noFill/>
                </a:ln>
                <a:solidFill>
                  <a:srgbClr val="FFFFFF"/>
                </a:solidFill>
                <a:effectLst/>
                <a:uLnTx/>
                <a:uFillTx/>
                <a:latin typeface="Segoe UI"/>
                <a:ea typeface="+mn-ea"/>
                <a:cs typeface="Segoe UI Light" panose="020B0502040204020203" pitchFamily="34" charset="0"/>
              </a:endParaRPr>
            </a:p>
          </p:txBody>
        </p:sp>
        <p:grpSp>
          <p:nvGrpSpPr>
            <p:cNvPr id="21" name="Group 20"/>
            <p:cNvGrpSpPr/>
            <p:nvPr/>
          </p:nvGrpSpPr>
          <p:grpSpPr>
            <a:xfrm>
              <a:off x="4306193" y="5441922"/>
              <a:ext cx="1333108" cy="274320"/>
              <a:chOff x="4306193" y="5441922"/>
              <a:chExt cx="1333108" cy="274320"/>
            </a:xfrm>
          </p:grpSpPr>
          <p:sp>
            <p:nvSpPr>
              <p:cNvPr id="173" name="TextBox 293"/>
              <p:cNvSpPr txBox="1"/>
              <p:nvPr/>
            </p:nvSpPr>
            <p:spPr>
              <a:xfrm>
                <a:off x="4675832" y="5472564"/>
                <a:ext cx="963469"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effectLst/>
                    <a:uLnTx/>
                    <a:uFillTx/>
                    <a:latin typeface="Segoe UI"/>
                    <a:ea typeface="Segoe UI" pitchFamily="34" charset="0"/>
                    <a:cs typeface="Segoe UI" pitchFamily="34" charset="0"/>
                  </a:rPr>
                  <a:t>Data refresh</a:t>
                </a:r>
              </a:p>
            </p:txBody>
          </p:sp>
          <p:sp>
            <p:nvSpPr>
              <p:cNvPr id="174"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grpSp>
        <p:grpSp>
          <p:nvGrpSpPr>
            <p:cNvPr id="18" name="Group 17"/>
            <p:cNvGrpSpPr/>
            <p:nvPr/>
          </p:nvGrpSpPr>
          <p:grpSpPr>
            <a:xfrm>
              <a:off x="4306193" y="3788016"/>
              <a:ext cx="1442048" cy="268606"/>
              <a:chOff x="4306193" y="3788016"/>
              <a:chExt cx="1442048" cy="268606"/>
            </a:xfrm>
          </p:grpSpPr>
          <p:sp>
            <p:nvSpPr>
              <p:cNvPr id="176" name="TextBox 293"/>
              <p:cNvSpPr txBox="1"/>
              <p:nvPr/>
            </p:nvSpPr>
            <p:spPr>
              <a:xfrm>
                <a:off x="4675832" y="3818658"/>
                <a:ext cx="1072409"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effectLst/>
                    <a:uLnTx/>
                    <a:uFillTx/>
                    <a:latin typeface="Segoe UI"/>
                    <a:ea typeface="Segoe UI" pitchFamily="34" charset="0"/>
                    <a:cs typeface="Segoe UI" pitchFamily="34" charset="0"/>
                  </a:rPr>
                  <a:t>Visualizations</a:t>
                </a:r>
                <a:endParaRPr kumimoji="0" lang="en-US" sz="1200" b="0" i="0" u="none" strike="noStrike" kern="1200" cap="none" spc="0" normalizeH="0" baseline="0" noProof="0" dirty="0">
                  <a:ln>
                    <a:noFill/>
                  </a:ln>
                  <a:effectLst/>
                  <a:uLnTx/>
                  <a:uFillTx/>
                  <a:latin typeface="Segoe UI"/>
                  <a:ea typeface="Segoe UI" pitchFamily="34" charset="0"/>
                  <a:cs typeface="Segoe UI" pitchFamily="34" charset="0"/>
                </a:endParaRPr>
              </a:p>
            </p:txBody>
          </p:sp>
          <p:sp>
            <p:nvSpPr>
              <p:cNvPr id="177" name="Freeform 176"/>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grpSp>
        <p:grpSp>
          <p:nvGrpSpPr>
            <p:cNvPr id="17" name="Group 16"/>
            <p:cNvGrpSpPr/>
            <p:nvPr/>
          </p:nvGrpSpPr>
          <p:grpSpPr>
            <a:xfrm>
              <a:off x="4305597" y="3236714"/>
              <a:ext cx="1646867" cy="274320"/>
              <a:chOff x="4305597" y="3236714"/>
              <a:chExt cx="1646867" cy="274320"/>
            </a:xfrm>
          </p:grpSpPr>
          <p:sp>
            <p:nvSpPr>
              <p:cNvPr id="219" name="TextBox 293"/>
              <p:cNvSpPr txBox="1"/>
              <p:nvPr/>
            </p:nvSpPr>
            <p:spPr>
              <a:xfrm>
                <a:off x="4675832" y="3268771"/>
                <a:ext cx="1276632"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effectLst/>
                    <a:uLnTx/>
                    <a:uFillTx/>
                    <a:latin typeface="Segoe UI"/>
                    <a:ea typeface="Segoe UI" pitchFamily="34" charset="0"/>
                    <a:cs typeface="Segoe UI" pitchFamily="34" charset="0"/>
                  </a:rPr>
                  <a:t>Live dashboards</a:t>
                </a:r>
              </a:p>
            </p:txBody>
          </p:sp>
          <p:sp>
            <p:nvSpPr>
              <p:cNvPr id="220"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effectLst/>
                  <a:uLnTx/>
                  <a:uFillTx/>
                  <a:latin typeface="Segoe UI"/>
                  <a:ea typeface="+mn-ea"/>
                  <a:cs typeface="+mn-cs"/>
                </a:endParaRPr>
              </a:p>
            </p:txBody>
          </p:sp>
        </p:grpSp>
        <p:grpSp>
          <p:nvGrpSpPr>
            <p:cNvPr id="16" name="Group 15"/>
            <p:cNvGrpSpPr/>
            <p:nvPr/>
          </p:nvGrpSpPr>
          <p:grpSpPr>
            <a:xfrm>
              <a:off x="4306193" y="2634382"/>
              <a:ext cx="1497576" cy="290409"/>
              <a:chOff x="4306193" y="2634382"/>
              <a:chExt cx="1497576" cy="290409"/>
            </a:xfrm>
          </p:grpSpPr>
          <p:sp>
            <p:nvSpPr>
              <p:cNvPr id="227" name="Freeform 226"/>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362895" rtl="0" eaLnBrk="1" fontAlgn="base" latinLnBrk="0" hangingPunct="1">
                  <a:lnSpc>
                    <a:spcPct val="90000"/>
                  </a:lnSpc>
                  <a:spcBef>
                    <a:spcPct val="0"/>
                  </a:spcBef>
                  <a:spcAft>
                    <a:spcPct val="0"/>
                  </a:spcAft>
                  <a:buClrTx/>
                  <a:buSzTx/>
                  <a:buFontTx/>
                  <a:buNone/>
                  <a:tabLst/>
                  <a:defRPr/>
                </a:pPr>
                <a:endParaRPr kumimoji="0" lang="en-US" sz="934"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228" name="TextBox 293"/>
              <p:cNvSpPr txBox="1"/>
              <p:nvPr/>
            </p:nvSpPr>
            <p:spPr>
              <a:xfrm>
                <a:off x="4675832" y="2664610"/>
                <a:ext cx="1127937"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effectLst/>
                    <a:uLnTx/>
                    <a:uFillTx/>
                    <a:latin typeface="Segoe UI"/>
                    <a:ea typeface="Segoe UI" pitchFamily="34" charset="0"/>
                    <a:cs typeface="Segoe UI" pitchFamily="34" charset="0"/>
                  </a:rPr>
                  <a:t>Content packs</a:t>
                </a:r>
              </a:p>
            </p:txBody>
          </p:sp>
        </p:grpSp>
        <p:sp>
          <p:nvSpPr>
            <p:cNvPr id="26" name="Left Bracket 25"/>
            <p:cNvSpPr/>
            <p:nvPr/>
          </p:nvSpPr>
          <p:spPr>
            <a:xfrm>
              <a:off x="4133759" y="2811399"/>
              <a:ext cx="170037" cy="2994038"/>
            </a:xfrm>
            <a:prstGeom prst="leftBracket">
              <a:avLst/>
            </a:prstGeom>
            <a:noFill/>
            <a:ln w="22225">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4" name="Group 13"/>
            <p:cNvGrpSpPr/>
            <p:nvPr/>
          </p:nvGrpSpPr>
          <p:grpSpPr>
            <a:xfrm>
              <a:off x="9011801" y="2658719"/>
              <a:ext cx="2258229" cy="274320"/>
              <a:chOff x="9011801" y="2831439"/>
              <a:chExt cx="2258229" cy="274320"/>
            </a:xfrm>
          </p:grpSpPr>
          <p:sp>
            <p:nvSpPr>
              <p:cNvPr id="110" name="TextBox 293"/>
              <p:cNvSpPr txBox="1"/>
              <p:nvPr/>
            </p:nvSpPr>
            <p:spPr>
              <a:xfrm>
                <a:off x="9381693" y="2847432"/>
                <a:ext cx="1888337"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effectLst/>
                    <a:uLnTx/>
                    <a:uFillTx/>
                    <a:latin typeface="Segoe UI"/>
                    <a:ea typeface="Segoe UI" pitchFamily="34" charset="0"/>
                    <a:cs typeface="Segoe UI" pitchFamily="34" charset="0"/>
                  </a:rPr>
                  <a:t>Sharing &amp; collaboration</a:t>
                </a:r>
              </a:p>
            </p:txBody>
          </p:sp>
          <p:sp>
            <p:nvSpPr>
              <p:cNvPr id="112" name="Freeform 111"/>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grpSp>
        <p:grpSp>
          <p:nvGrpSpPr>
            <p:cNvPr id="15" name="Group 14"/>
            <p:cNvGrpSpPr/>
            <p:nvPr/>
          </p:nvGrpSpPr>
          <p:grpSpPr>
            <a:xfrm>
              <a:off x="6395967" y="2662299"/>
              <a:ext cx="2224537" cy="232779"/>
              <a:chOff x="6395967" y="2662299"/>
              <a:chExt cx="2224537" cy="232779"/>
            </a:xfrm>
          </p:grpSpPr>
          <p:sp>
            <p:nvSpPr>
              <p:cNvPr id="210" name="TextBox 293"/>
              <p:cNvSpPr txBox="1"/>
              <p:nvPr/>
            </p:nvSpPr>
            <p:spPr>
              <a:xfrm>
                <a:off x="6744221" y="2679634"/>
                <a:ext cx="1876283"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effectLst/>
                    <a:uLnTx/>
                    <a:uFillTx/>
                    <a:latin typeface="Segoe UI"/>
                    <a:ea typeface="Segoe UI" pitchFamily="34" charset="0"/>
                    <a:cs typeface="Segoe UI" pitchFamily="34" charset="0"/>
                  </a:rPr>
                  <a:t>Natural language query</a:t>
                </a:r>
              </a:p>
            </p:txBody>
          </p:sp>
          <p:sp>
            <p:nvSpPr>
              <p:cNvPr id="3" name="Oval Callout 2"/>
              <p:cNvSpPr/>
              <p:nvPr/>
            </p:nvSpPr>
            <p:spPr bwMode="auto">
              <a:xfrm>
                <a:off x="6395967" y="2662299"/>
                <a:ext cx="274320" cy="228600"/>
              </a:xfrm>
              <a:prstGeom prst="wedgeEllipseCallout">
                <a:avLst>
                  <a:gd name="adj1" fmla="val -59325"/>
                  <a:gd name="adj2" fmla="val 712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800" b="1"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grpSp>
        <p:grpSp>
          <p:nvGrpSpPr>
            <p:cNvPr id="19" name="Group 18"/>
            <p:cNvGrpSpPr/>
            <p:nvPr/>
          </p:nvGrpSpPr>
          <p:grpSpPr>
            <a:xfrm>
              <a:off x="4306193" y="4364674"/>
              <a:ext cx="983781" cy="311845"/>
              <a:chOff x="4306193" y="4364674"/>
              <a:chExt cx="983781" cy="311845"/>
            </a:xfrm>
          </p:grpSpPr>
          <p:sp>
            <p:nvSpPr>
              <p:cNvPr id="179" name="TextBox 293"/>
              <p:cNvSpPr txBox="1"/>
              <p:nvPr/>
            </p:nvSpPr>
            <p:spPr>
              <a:xfrm>
                <a:off x="4675832" y="4391568"/>
                <a:ext cx="614142"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effectLst/>
                    <a:uLnTx/>
                    <a:uFillTx/>
                    <a:latin typeface="Segoe UI"/>
                    <a:ea typeface="Segoe UI" pitchFamily="34" charset="0"/>
                    <a:cs typeface="Segoe UI" pitchFamily="34" charset="0"/>
                  </a:rPr>
                  <a:t>Reports</a:t>
                </a:r>
                <a:endParaRPr kumimoji="0" lang="en-US" sz="1200" b="0" i="0" u="none" strike="noStrike" kern="1200" cap="none" spc="0" normalizeH="0" baseline="0" noProof="0" dirty="0">
                  <a:ln>
                    <a:noFill/>
                  </a:ln>
                  <a:effectLst/>
                  <a:uLnTx/>
                  <a:uFillTx/>
                  <a:latin typeface="Segoe UI"/>
                  <a:ea typeface="Segoe UI" pitchFamily="34" charset="0"/>
                  <a:cs typeface="Segoe UI" pitchFamily="34" charset="0"/>
                </a:endParaRPr>
              </a:p>
            </p:txBody>
          </p:sp>
          <p:sp>
            <p:nvSpPr>
              <p:cNvPr id="5" name="Flowchart: Document 4"/>
              <p:cNvSpPr/>
              <p:nvPr/>
            </p:nvSpPr>
            <p:spPr bwMode="auto">
              <a:xfrm>
                <a:off x="4306193" y="4364674"/>
                <a:ext cx="274320" cy="311845"/>
              </a:xfrm>
              <a:prstGeom prst="flowChartDocumen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grpSp>
        <p:grpSp>
          <p:nvGrpSpPr>
            <p:cNvPr id="20" name="Group 19"/>
            <p:cNvGrpSpPr/>
            <p:nvPr/>
          </p:nvGrpSpPr>
          <p:grpSpPr>
            <a:xfrm>
              <a:off x="3979430" y="4771518"/>
              <a:ext cx="1376075" cy="572464"/>
              <a:chOff x="3979430" y="4771518"/>
              <a:chExt cx="1376075" cy="572464"/>
            </a:xfrm>
          </p:grpSpPr>
          <p:sp>
            <p:nvSpPr>
              <p:cNvPr id="182" name="TextBox 293"/>
              <p:cNvSpPr txBox="1"/>
              <p:nvPr/>
            </p:nvSpPr>
            <p:spPr>
              <a:xfrm>
                <a:off x="4675832" y="4921262"/>
                <a:ext cx="679673" cy="215444"/>
              </a:xfrm>
              <a:prstGeom prst="rect">
                <a:avLst/>
              </a:prstGeom>
              <a:noFill/>
              <a:ln>
                <a:noFill/>
              </a:ln>
            </p:spPr>
            <p:txBody>
              <a:bodyPr wrap="none" lIns="0" tIns="0" rIns="0" bIns="0" rtlCol="0" anchor="ctr">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effectLst/>
                    <a:uLnTx/>
                    <a:uFillTx/>
                    <a:latin typeface="Segoe UI"/>
                    <a:ea typeface="Segoe UI" pitchFamily="34" charset="0"/>
                    <a:cs typeface="Segoe UI" pitchFamily="34" charset="0"/>
                  </a:rPr>
                  <a:t>Datasets</a:t>
                </a:r>
              </a:p>
            </p:txBody>
          </p:sp>
          <p:sp>
            <p:nvSpPr>
              <p:cNvPr id="13" name="TextBox 12"/>
              <p:cNvSpPr txBox="1"/>
              <p:nvPr/>
            </p:nvSpPr>
            <p:spPr>
              <a:xfrm>
                <a:off x="3979430" y="4771518"/>
                <a:ext cx="927847" cy="572464"/>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Segoe UI"/>
                    <a:ea typeface="+mn-ea"/>
                    <a:cs typeface="+mn-cs"/>
                  </a:rPr>
                  <a:t>01001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Segoe UI"/>
                    <a:ea typeface="+mn-ea"/>
                    <a:cs typeface="+mn-cs"/>
                  </a:rPr>
                  <a:t>10101</a:t>
                </a:r>
              </a:p>
            </p:txBody>
          </p:sp>
        </p:grpSp>
        <p:grpSp>
          <p:nvGrpSpPr>
            <p:cNvPr id="99" name="Group 98"/>
            <p:cNvGrpSpPr/>
            <p:nvPr/>
          </p:nvGrpSpPr>
          <p:grpSpPr>
            <a:xfrm>
              <a:off x="6246060" y="3119603"/>
              <a:ext cx="5059237" cy="2459479"/>
              <a:chOff x="7018864" y="2257415"/>
              <a:chExt cx="5059237" cy="2459479"/>
            </a:xfrm>
          </p:grpSpPr>
          <p:grpSp>
            <p:nvGrpSpPr>
              <p:cNvPr id="106" name="Group 105"/>
              <p:cNvGrpSpPr/>
              <p:nvPr/>
            </p:nvGrpSpPr>
            <p:grpSpPr>
              <a:xfrm>
                <a:off x="7018864" y="2257415"/>
                <a:ext cx="5059237" cy="2459479"/>
                <a:chOff x="7018864" y="2257415"/>
                <a:chExt cx="5059237" cy="2459479"/>
              </a:xfrm>
            </p:grpSpPr>
            <p:grpSp>
              <p:nvGrpSpPr>
                <p:cNvPr id="119" name="Group 118"/>
                <p:cNvGrpSpPr>
                  <a:grpSpLocks noChangeAspect="1"/>
                </p:cNvGrpSpPr>
                <p:nvPr/>
              </p:nvGrpSpPr>
              <p:grpSpPr>
                <a:xfrm>
                  <a:off x="10432181" y="2257415"/>
                  <a:ext cx="548640" cy="1042085"/>
                  <a:chOff x="10286449" y="1529656"/>
                  <a:chExt cx="917410" cy="1742525"/>
                </a:xfrm>
              </p:grpSpPr>
              <p:sp>
                <p:nvSpPr>
                  <p:cNvPr id="154" name="Rounded Rectangle 153"/>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pic>
                <p:nvPicPr>
                  <p:cNvPr id="155" name="Picture 15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156" name="Picture 15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157"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49" normalizeH="0" baseline="0" noProof="0" dirty="0" err="1">
                      <a:ln>
                        <a:noFill/>
                      </a:ln>
                      <a:solidFill>
                        <a:schemeClr val="tx1"/>
                      </a:solidFill>
                      <a:effectLst/>
                      <a:uLnTx/>
                      <a:uFillTx/>
                      <a:latin typeface="Segoe UI"/>
                      <a:ea typeface="Segoe UI" pitchFamily="34" charset="0"/>
                      <a:cs typeface="Segoe UI" pitchFamily="34" charset="0"/>
                    </a:endParaRPr>
                  </a:p>
                </p:txBody>
              </p:sp>
            </p:grpSp>
            <p:sp>
              <p:nvSpPr>
                <p:cNvPr id="121"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p:txBody>
            </p:sp>
            <p:grpSp>
              <p:nvGrpSpPr>
                <p:cNvPr id="140" name="Group 139"/>
                <p:cNvGrpSpPr>
                  <a:grpSpLocks noChangeAspect="1"/>
                </p:cNvGrpSpPr>
                <p:nvPr/>
              </p:nvGrpSpPr>
              <p:grpSpPr>
                <a:xfrm>
                  <a:off x="10432181" y="3352369"/>
                  <a:ext cx="1645920" cy="1132186"/>
                  <a:chOff x="1117586" y="1978512"/>
                  <a:chExt cx="2372574" cy="1629558"/>
                </a:xfrm>
              </p:grpSpPr>
              <p:pic>
                <p:nvPicPr>
                  <p:cNvPr id="142" name="Picture 14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144" name="Group 143"/>
                  <p:cNvGrpSpPr/>
                  <p:nvPr/>
                </p:nvGrpSpPr>
                <p:grpSpPr>
                  <a:xfrm>
                    <a:off x="1307936" y="2212479"/>
                    <a:ext cx="1844519" cy="1136088"/>
                    <a:chOff x="1276066" y="3677905"/>
                    <a:chExt cx="2524835" cy="1555113"/>
                  </a:xfrm>
                </p:grpSpPr>
                <p:pic>
                  <p:nvPicPr>
                    <p:cNvPr id="152" name="Picture 15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153" name="Picture 152"/>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146" name="Group 145"/>
                  <p:cNvGrpSpPr/>
                  <p:nvPr/>
                </p:nvGrpSpPr>
                <p:grpSpPr>
                  <a:xfrm>
                    <a:off x="1117586" y="1978512"/>
                    <a:ext cx="2372574" cy="1629558"/>
                    <a:chOff x="1117586" y="1978512"/>
                    <a:chExt cx="2372574" cy="1629558"/>
                  </a:xfrm>
                </p:grpSpPr>
                <p:sp>
                  <p:nvSpPr>
                    <p:cNvPr id="147"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49"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150" name="Rectangle 149"/>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17" name="Picture 116"/>
              <p:cNvPicPr>
                <a:picLocks noChangeAspect="1"/>
              </p:cNvPicPr>
              <p:nvPr/>
            </p:nvPicPr>
            <p:blipFill>
              <a:blip r:embed="rId9"/>
              <a:stretch>
                <a:fillRect/>
              </a:stretch>
            </p:blipFill>
            <p:spPr>
              <a:xfrm>
                <a:off x="7626151" y="2638675"/>
                <a:ext cx="2647950" cy="1733550"/>
              </a:xfrm>
              <a:prstGeom prst="rect">
                <a:avLst/>
              </a:prstGeom>
            </p:spPr>
          </p:pic>
        </p:grpSp>
        <p:grpSp>
          <p:nvGrpSpPr>
            <p:cNvPr id="158" name="Group 157"/>
            <p:cNvGrpSpPr/>
            <p:nvPr/>
          </p:nvGrpSpPr>
          <p:grpSpPr>
            <a:xfrm>
              <a:off x="744414" y="5112957"/>
              <a:ext cx="190426" cy="198314"/>
              <a:chOff x="11472827" y="4545788"/>
              <a:chExt cx="280728" cy="284825"/>
            </a:xfrm>
            <a:solidFill>
              <a:schemeClr val="tx1"/>
            </a:solidFill>
          </p:grpSpPr>
          <p:sp>
            <p:nvSpPr>
              <p:cNvPr id="159" name="Rounded Rectangle 158"/>
              <p:cNvSpPr/>
              <p:nvPr/>
            </p:nvSpPr>
            <p:spPr bwMode="auto">
              <a:xfrm>
                <a:off x="11472827" y="4699141"/>
                <a:ext cx="35603" cy="80649"/>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60" name="Rounded Rectangle 159"/>
              <p:cNvSpPr/>
              <p:nvPr/>
            </p:nvSpPr>
            <p:spPr bwMode="auto">
              <a:xfrm>
                <a:off x="11527518" y="4680314"/>
                <a:ext cx="35603" cy="111152"/>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61" name="Rounded Rectangle 160"/>
              <p:cNvSpPr/>
              <p:nvPr/>
            </p:nvSpPr>
            <p:spPr bwMode="auto">
              <a:xfrm>
                <a:off x="11581398" y="4660852"/>
                <a:ext cx="35603" cy="151148"/>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62" name="Rounded Rectangle 161"/>
              <p:cNvSpPr/>
              <p:nvPr/>
            </p:nvSpPr>
            <p:spPr bwMode="auto">
              <a:xfrm>
                <a:off x="11637498" y="4643936"/>
                <a:ext cx="35603" cy="186677"/>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63" name="Freeform 162"/>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64" name="Freeform 25"/>
            <p:cNvSpPr>
              <a:spLocks noChangeAspect="1" noEditPoints="1"/>
            </p:cNvSpPr>
            <p:nvPr/>
          </p:nvSpPr>
          <p:spPr bwMode="black">
            <a:xfrm>
              <a:off x="753757" y="4635596"/>
              <a:ext cx="157930" cy="156873"/>
            </a:xfrm>
            <a:custGeom>
              <a:avLst/>
              <a:gdLst>
                <a:gd name="T0" fmla="*/ 216 w 352"/>
                <a:gd name="T1" fmla="*/ 36 h 352"/>
                <a:gd name="T2" fmla="*/ 252 w 352"/>
                <a:gd name="T3" fmla="*/ 68 h 352"/>
                <a:gd name="T4" fmla="*/ 216 w 352"/>
                <a:gd name="T5" fmla="*/ 100 h 352"/>
                <a:gd name="T6" fmla="*/ 252 w 352"/>
                <a:gd name="T7" fmla="*/ 112 h 352"/>
                <a:gd name="T8" fmla="*/ 216 w 352"/>
                <a:gd name="T9" fmla="*/ 144 h 352"/>
                <a:gd name="T10" fmla="*/ 252 w 352"/>
                <a:gd name="T11" fmla="*/ 156 h 352"/>
                <a:gd name="T12" fmla="*/ 216 w 352"/>
                <a:gd name="T13" fmla="*/ 188 h 352"/>
                <a:gd name="T14" fmla="*/ 252 w 352"/>
                <a:gd name="T15" fmla="*/ 200 h 352"/>
                <a:gd name="T16" fmla="*/ 216 w 352"/>
                <a:gd name="T17" fmla="*/ 232 h 352"/>
                <a:gd name="T18" fmla="*/ 252 w 352"/>
                <a:gd name="T19" fmla="*/ 244 h 352"/>
                <a:gd name="T20" fmla="*/ 216 w 352"/>
                <a:gd name="T21" fmla="*/ 276 h 352"/>
                <a:gd name="T22" fmla="*/ 344 w 352"/>
                <a:gd name="T23" fmla="*/ 308 h 352"/>
                <a:gd name="T24" fmla="*/ 352 w 352"/>
                <a:gd name="T25" fmla="*/ 44 h 352"/>
                <a:gd name="T26" fmla="*/ 320 w 352"/>
                <a:gd name="T27" fmla="*/ 276 h 352"/>
                <a:gd name="T28" fmla="*/ 264 w 352"/>
                <a:gd name="T29" fmla="*/ 244 h 352"/>
                <a:gd name="T30" fmla="*/ 320 w 352"/>
                <a:gd name="T31" fmla="*/ 276 h 352"/>
                <a:gd name="T32" fmla="*/ 264 w 352"/>
                <a:gd name="T33" fmla="*/ 232 h 352"/>
                <a:gd name="T34" fmla="*/ 320 w 352"/>
                <a:gd name="T35" fmla="*/ 200 h 352"/>
                <a:gd name="T36" fmla="*/ 320 w 352"/>
                <a:gd name="T37" fmla="*/ 188 h 352"/>
                <a:gd name="T38" fmla="*/ 264 w 352"/>
                <a:gd name="T39" fmla="*/ 156 h 352"/>
                <a:gd name="T40" fmla="*/ 320 w 352"/>
                <a:gd name="T41" fmla="*/ 188 h 352"/>
                <a:gd name="T42" fmla="*/ 264 w 352"/>
                <a:gd name="T43" fmla="*/ 144 h 352"/>
                <a:gd name="T44" fmla="*/ 320 w 352"/>
                <a:gd name="T45" fmla="*/ 112 h 352"/>
                <a:gd name="T46" fmla="*/ 320 w 352"/>
                <a:gd name="T47" fmla="*/ 100 h 352"/>
                <a:gd name="T48" fmla="*/ 264 w 352"/>
                <a:gd name="T49" fmla="*/ 68 h 352"/>
                <a:gd name="T50" fmla="*/ 320 w 352"/>
                <a:gd name="T51" fmla="*/ 100 h 352"/>
                <a:gd name="T52" fmla="*/ 0 w 352"/>
                <a:gd name="T53" fmla="*/ 316 h 352"/>
                <a:gd name="T54" fmla="*/ 208 w 352"/>
                <a:gd name="T55" fmla="*/ 0 h 352"/>
                <a:gd name="T56" fmla="*/ 120 w 352"/>
                <a:gd name="T57" fmla="*/ 246 h 352"/>
                <a:gd name="T58" fmla="*/ 100 w 352"/>
                <a:gd name="T59" fmla="*/ 199 h 352"/>
                <a:gd name="T60" fmla="*/ 99 w 352"/>
                <a:gd name="T61" fmla="*/ 194 h 352"/>
                <a:gd name="T62" fmla="*/ 98 w 352"/>
                <a:gd name="T63" fmla="*/ 191 h 352"/>
                <a:gd name="T64" fmla="*/ 97 w 352"/>
                <a:gd name="T65" fmla="*/ 195 h 352"/>
                <a:gd name="T66" fmla="*/ 96 w 352"/>
                <a:gd name="T67" fmla="*/ 200 h 352"/>
                <a:gd name="T68" fmla="*/ 49 w 352"/>
                <a:gd name="T69" fmla="*/ 242 h 352"/>
                <a:gd name="T70" fmla="*/ 52 w 352"/>
                <a:gd name="T71" fmla="*/ 110 h 352"/>
                <a:gd name="T72" fmla="*/ 96 w 352"/>
                <a:gd name="T73" fmla="*/ 148 h 352"/>
                <a:gd name="T74" fmla="*/ 98 w 352"/>
                <a:gd name="T75" fmla="*/ 154 h 352"/>
                <a:gd name="T76" fmla="*/ 99 w 352"/>
                <a:gd name="T77" fmla="*/ 160 h 352"/>
                <a:gd name="T78" fmla="*/ 100 w 352"/>
                <a:gd name="T79" fmla="*/ 158 h 352"/>
                <a:gd name="T80" fmla="*/ 102 w 352"/>
                <a:gd name="T81" fmla="*/ 152 h 352"/>
                <a:gd name="T82" fmla="*/ 121 w 352"/>
                <a:gd name="T83" fmla="*/ 106 h 352"/>
                <a:gd name="T84" fmla="*/ 116 w 352"/>
                <a:gd name="T85" fmla="*/ 175 h 352"/>
                <a:gd name="T86" fmla="*/ 120 w 352"/>
                <a:gd name="T87" fmla="*/ 24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2" h="352">
                  <a:moveTo>
                    <a:pt x="344" y="36"/>
                  </a:moveTo>
                  <a:cubicBezTo>
                    <a:pt x="216" y="36"/>
                    <a:pt x="216" y="36"/>
                    <a:pt x="216" y="36"/>
                  </a:cubicBezTo>
                  <a:cubicBezTo>
                    <a:pt x="216" y="68"/>
                    <a:pt x="216" y="68"/>
                    <a:pt x="216" y="68"/>
                  </a:cubicBezTo>
                  <a:cubicBezTo>
                    <a:pt x="252" y="68"/>
                    <a:pt x="252" y="68"/>
                    <a:pt x="252" y="68"/>
                  </a:cubicBezTo>
                  <a:cubicBezTo>
                    <a:pt x="252" y="100"/>
                    <a:pt x="252" y="100"/>
                    <a:pt x="252" y="100"/>
                  </a:cubicBezTo>
                  <a:cubicBezTo>
                    <a:pt x="216" y="100"/>
                    <a:pt x="216" y="100"/>
                    <a:pt x="216" y="100"/>
                  </a:cubicBezTo>
                  <a:cubicBezTo>
                    <a:pt x="216" y="112"/>
                    <a:pt x="216" y="112"/>
                    <a:pt x="216" y="112"/>
                  </a:cubicBezTo>
                  <a:cubicBezTo>
                    <a:pt x="252" y="112"/>
                    <a:pt x="252" y="112"/>
                    <a:pt x="252" y="112"/>
                  </a:cubicBezTo>
                  <a:cubicBezTo>
                    <a:pt x="252" y="144"/>
                    <a:pt x="252" y="144"/>
                    <a:pt x="252" y="144"/>
                  </a:cubicBezTo>
                  <a:cubicBezTo>
                    <a:pt x="216" y="144"/>
                    <a:pt x="216" y="144"/>
                    <a:pt x="216" y="144"/>
                  </a:cubicBezTo>
                  <a:cubicBezTo>
                    <a:pt x="216" y="156"/>
                    <a:pt x="216" y="156"/>
                    <a:pt x="216" y="156"/>
                  </a:cubicBezTo>
                  <a:cubicBezTo>
                    <a:pt x="252" y="156"/>
                    <a:pt x="252" y="156"/>
                    <a:pt x="252" y="156"/>
                  </a:cubicBezTo>
                  <a:cubicBezTo>
                    <a:pt x="252" y="188"/>
                    <a:pt x="252" y="188"/>
                    <a:pt x="252" y="188"/>
                  </a:cubicBezTo>
                  <a:cubicBezTo>
                    <a:pt x="216" y="188"/>
                    <a:pt x="216" y="188"/>
                    <a:pt x="216" y="188"/>
                  </a:cubicBezTo>
                  <a:cubicBezTo>
                    <a:pt x="216" y="200"/>
                    <a:pt x="216" y="200"/>
                    <a:pt x="216" y="200"/>
                  </a:cubicBezTo>
                  <a:cubicBezTo>
                    <a:pt x="252" y="200"/>
                    <a:pt x="252" y="200"/>
                    <a:pt x="252" y="200"/>
                  </a:cubicBezTo>
                  <a:cubicBezTo>
                    <a:pt x="252" y="232"/>
                    <a:pt x="252" y="232"/>
                    <a:pt x="252" y="232"/>
                  </a:cubicBezTo>
                  <a:cubicBezTo>
                    <a:pt x="216" y="232"/>
                    <a:pt x="216" y="232"/>
                    <a:pt x="216" y="232"/>
                  </a:cubicBezTo>
                  <a:cubicBezTo>
                    <a:pt x="216" y="244"/>
                    <a:pt x="216" y="244"/>
                    <a:pt x="216" y="244"/>
                  </a:cubicBezTo>
                  <a:cubicBezTo>
                    <a:pt x="252" y="244"/>
                    <a:pt x="252" y="244"/>
                    <a:pt x="252" y="244"/>
                  </a:cubicBezTo>
                  <a:cubicBezTo>
                    <a:pt x="252" y="276"/>
                    <a:pt x="252" y="276"/>
                    <a:pt x="252" y="276"/>
                  </a:cubicBezTo>
                  <a:cubicBezTo>
                    <a:pt x="216" y="276"/>
                    <a:pt x="216" y="276"/>
                    <a:pt x="216" y="276"/>
                  </a:cubicBezTo>
                  <a:cubicBezTo>
                    <a:pt x="216" y="308"/>
                    <a:pt x="216" y="308"/>
                    <a:pt x="216" y="308"/>
                  </a:cubicBezTo>
                  <a:cubicBezTo>
                    <a:pt x="344" y="308"/>
                    <a:pt x="344" y="308"/>
                    <a:pt x="344" y="308"/>
                  </a:cubicBezTo>
                  <a:cubicBezTo>
                    <a:pt x="349" y="308"/>
                    <a:pt x="352" y="303"/>
                    <a:pt x="352" y="300"/>
                  </a:cubicBezTo>
                  <a:cubicBezTo>
                    <a:pt x="352" y="44"/>
                    <a:pt x="352" y="44"/>
                    <a:pt x="352" y="44"/>
                  </a:cubicBezTo>
                  <a:cubicBezTo>
                    <a:pt x="352" y="39"/>
                    <a:pt x="345" y="36"/>
                    <a:pt x="344" y="36"/>
                  </a:cubicBezTo>
                  <a:close/>
                  <a:moveTo>
                    <a:pt x="320" y="276"/>
                  </a:moveTo>
                  <a:cubicBezTo>
                    <a:pt x="264" y="276"/>
                    <a:pt x="264" y="276"/>
                    <a:pt x="264" y="276"/>
                  </a:cubicBezTo>
                  <a:cubicBezTo>
                    <a:pt x="264" y="244"/>
                    <a:pt x="264" y="244"/>
                    <a:pt x="264" y="244"/>
                  </a:cubicBezTo>
                  <a:cubicBezTo>
                    <a:pt x="320" y="244"/>
                    <a:pt x="320" y="244"/>
                    <a:pt x="320" y="244"/>
                  </a:cubicBezTo>
                  <a:lnTo>
                    <a:pt x="320" y="276"/>
                  </a:lnTo>
                  <a:close/>
                  <a:moveTo>
                    <a:pt x="320" y="232"/>
                  </a:moveTo>
                  <a:cubicBezTo>
                    <a:pt x="264" y="232"/>
                    <a:pt x="264" y="232"/>
                    <a:pt x="264" y="232"/>
                  </a:cubicBezTo>
                  <a:cubicBezTo>
                    <a:pt x="264" y="200"/>
                    <a:pt x="264" y="200"/>
                    <a:pt x="264" y="200"/>
                  </a:cubicBezTo>
                  <a:cubicBezTo>
                    <a:pt x="320" y="200"/>
                    <a:pt x="320" y="200"/>
                    <a:pt x="320" y="200"/>
                  </a:cubicBezTo>
                  <a:lnTo>
                    <a:pt x="320" y="232"/>
                  </a:lnTo>
                  <a:close/>
                  <a:moveTo>
                    <a:pt x="320" y="188"/>
                  </a:moveTo>
                  <a:cubicBezTo>
                    <a:pt x="264" y="188"/>
                    <a:pt x="264" y="188"/>
                    <a:pt x="264" y="188"/>
                  </a:cubicBezTo>
                  <a:cubicBezTo>
                    <a:pt x="264" y="156"/>
                    <a:pt x="264" y="156"/>
                    <a:pt x="264" y="156"/>
                  </a:cubicBezTo>
                  <a:cubicBezTo>
                    <a:pt x="320" y="156"/>
                    <a:pt x="320" y="156"/>
                    <a:pt x="320" y="156"/>
                  </a:cubicBezTo>
                  <a:lnTo>
                    <a:pt x="320" y="188"/>
                  </a:lnTo>
                  <a:close/>
                  <a:moveTo>
                    <a:pt x="320" y="144"/>
                  </a:moveTo>
                  <a:cubicBezTo>
                    <a:pt x="264" y="144"/>
                    <a:pt x="264" y="144"/>
                    <a:pt x="264" y="144"/>
                  </a:cubicBezTo>
                  <a:cubicBezTo>
                    <a:pt x="264" y="112"/>
                    <a:pt x="264" y="112"/>
                    <a:pt x="264" y="112"/>
                  </a:cubicBezTo>
                  <a:cubicBezTo>
                    <a:pt x="320" y="112"/>
                    <a:pt x="320" y="112"/>
                    <a:pt x="320" y="112"/>
                  </a:cubicBezTo>
                  <a:lnTo>
                    <a:pt x="320" y="144"/>
                  </a:lnTo>
                  <a:close/>
                  <a:moveTo>
                    <a:pt x="320" y="100"/>
                  </a:moveTo>
                  <a:cubicBezTo>
                    <a:pt x="264" y="100"/>
                    <a:pt x="264" y="100"/>
                    <a:pt x="264" y="100"/>
                  </a:cubicBezTo>
                  <a:cubicBezTo>
                    <a:pt x="264" y="68"/>
                    <a:pt x="264" y="68"/>
                    <a:pt x="264" y="68"/>
                  </a:cubicBezTo>
                  <a:cubicBezTo>
                    <a:pt x="320" y="68"/>
                    <a:pt x="320" y="68"/>
                    <a:pt x="320" y="68"/>
                  </a:cubicBezTo>
                  <a:lnTo>
                    <a:pt x="320" y="100"/>
                  </a:lnTo>
                  <a:close/>
                  <a:moveTo>
                    <a:pt x="0" y="36"/>
                  </a:moveTo>
                  <a:cubicBezTo>
                    <a:pt x="0" y="316"/>
                    <a:pt x="0" y="316"/>
                    <a:pt x="0" y="316"/>
                  </a:cubicBezTo>
                  <a:cubicBezTo>
                    <a:pt x="208" y="352"/>
                    <a:pt x="208" y="352"/>
                    <a:pt x="208" y="352"/>
                  </a:cubicBezTo>
                  <a:cubicBezTo>
                    <a:pt x="208" y="0"/>
                    <a:pt x="208" y="0"/>
                    <a:pt x="208" y="0"/>
                  </a:cubicBezTo>
                  <a:lnTo>
                    <a:pt x="0" y="36"/>
                  </a:lnTo>
                  <a:close/>
                  <a:moveTo>
                    <a:pt x="120" y="246"/>
                  </a:moveTo>
                  <a:cubicBezTo>
                    <a:pt x="101" y="200"/>
                    <a:pt x="101" y="200"/>
                    <a:pt x="101" y="200"/>
                  </a:cubicBezTo>
                  <a:cubicBezTo>
                    <a:pt x="101" y="200"/>
                    <a:pt x="100" y="199"/>
                    <a:pt x="100" y="199"/>
                  </a:cubicBezTo>
                  <a:cubicBezTo>
                    <a:pt x="100" y="198"/>
                    <a:pt x="100" y="197"/>
                    <a:pt x="100" y="197"/>
                  </a:cubicBezTo>
                  <a:cubicBezTo>
                    <a:pt x="100" y="196"/>
                    <a:pt x="99" y="195"/>
                    <a:pt x="99" y="194"/>
                  </a:cubicBezTo>
                  <a:cubicBezTo>
                    <a:pt x="99" y="193"/>
                    <a:pt x="99" y="192"/>
                    <a:pt x="99" y="191"/>
                  </a:cubicBezTo>
                  <a:cubicBezTo>
                    <a:pt x="98" y="191"/>
                    <a:pt x="98" y="191"/>
                    <a:pt x="98" y="191"/>
                  </a:cubicBezTo>
                  <a:cubicBezTo>
                    <a:pt x="98" y="191"/>
                    <a:pt x="98" y="192"/>
                    <a:pt x="98" y="193"/>
                  </a:cubicBezTo>
                  <a:cubicBezTo>
                    <a:pt x="98" y="193"/>
                    <a:pt x="97" y="194"/>
                    <a:pt x="97" y="195"/>
                  </a:cubicBezTo>
                  <a:cubicBezTo>
                    <a:pt x="97" y="196"/>
                    <a:pt x="97" y="196"/>
                    <a:pt x="97" y="197"/>
                  </a:cubicBezTo>
                  <a:cubicBezTo>
                    <a:pt x="96" y="198"/>
                    <a:pt x="96" y="199"/>
                    <a:pt x="96" y="200"/>
                  </a:cubicBezTo>
                  <a:cubicBezTo>
                    <a:pt x="77" y="243"/>
                    <a:pt x="77" y="243"/>
                    <a:pt x="77" y="243"/>
                  </a:cubicBezTo>
                  <a:cubicBezTo>
                    <a:pt x="49" y="242"/>
                    <a:pt x="49" y="242"/>
                    <a:pt x="49" y="242"/>
                  </a:cubicBezTo>
                  <a:cubicBezTo>
                    <a:pt x="82" y="176"/>
                    <a:pt x="82" y="176"/>
                    <a:pt x="82" y="176"/>
                  </a:cubicBezTo>
                  <a:cubicBezTo>
                    <a:pt x="52" y="110"/>
                    <a:pt x="52" y="110"/>
                    <a:pt x="52" y="110"/>
                  </a:cubicBezTo>
                  <a:cubicBezTo>
                    <a:pt x="80" y="108"/>
                    <a:pt x="80" y="108"/>
                    <a:pt x="80" y="108"/>
                  </a:cubicBezTo>
                  <a:cubicBezTo>
                    <a:pt x="96" y="148"/>
                    <a:pt x="96" y="148"/>
                    <a:pt x="96" y="148"/>
                  </a:cubicBezTo>
                  <a:cubicBezTo>
                    <a:pt x="96" y="149"/>
                    <a:pt x="97" y="150"/>
                    <a:pt x="97" y="151"/>
                  </a:cubicBezTo>
                  <a:cubicBezTo>
                    <a:pt x="97" y="152"/>
                    <a:pt x="98" y="153"/>
                    <a:pt x="98" y="154"/>
                  </a:cubicBezTo>
                  <a:cubicBezTo>
                    <a:pt x="98" y="155"/>
                    <a:pt x="98" y="156"/>
                    <a:pt x="99" y="157"/>
                  </a:cubicBezTo>
                  <a:cubicBezTo>
                    <a:pt x="99" y="158"/>
                    <a:pt x="99" y="159"/>
                    <a:pt x="99" y="160"/>
                  </a:cubicBezTo>
                  <a:cubicBezTo>
                    <a:pt x="100" y="160"/>
                    <a:pt x="100" y="160"/>
                    <a:pt x="100" y="160"/>
                  </a:cubicBezTo>
                  <a:cubicBezTo>
                    <a:pt x="100" y="159"/>
                    <a:pt x="100" y="159"/>
                    <a:pt x="100" y="158"/>
                  </a:cubicBezTo>
                  <a:cubicBezTo>
                    <a:pt x="100" y="157"/>
                    <a:pt x="101" y="156"/>
                    <a:pt x="101" y="155"/>
                  </a:cubicBezTo>
                  <a:cubicBezTo>
                    <a:pt x="101" y="154"/>
                    <a:pt x="102" y="153"/>
                    <a:pt x="102" y="152"/>
                  </a:cubicBezTo>
                  <a:cubicBezTo>
                    <a:pt x="102" y="151"/>
                    <a:pt x="103" y="149"/>
                    <a:pt x="103" y="148"/>
                  </a:cubicBezTo>
                  <a:cubicBezTo>
                    <a:pt x="121" y="106"/>
                    <a:pt x="121" y="106"/>
                    <a:pt x="121" y="106"/>
                  </a:cubicBezTo>
                  <a:cubicBezTo>
                    <a:pt x="151" y="104"/>
                    <a:pt x="151" y="104"/>
                    <a:pt x="151" y="104"/>
                  </a:cubicBezTo>
                  <a:cubicBezTo>
                    <a:pt x="116" y="175"/>
                    <a:pt x="116" y="175"/>
                    <a:pt x="116" y="175"/>
                  </a:cubicBezTo>
                  <a:cubicBezTo>
                    <a:pt x="152" y="248"/>
                    <a:pt x="152" y="248"/>
                    <a:pt x="152" y="248"/>
                  </a:cubicBezTo>
                  <a:lnTo>
                    <a:pt x="120"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336990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Agenda</a:t>
            </a:r>
          </a:p>
        </p:txBody>
      </p:sp>
      <p:sp>
        <p:nvSpPr>
          <p:cNvPr id="6" name="Text Placeholder 5"/>
          <p:cNvSpPr>
            <a:spLocks noGrp="1"/>
          </p:cNvSpPr>
          <p:nvPr>
            <p:ph type="body" sz="quarter" idx="4294967295"/>
          </p:nvPr>
        </p:nvSpPr>
        <p:spPr>
          <a:xfrm>
            <a:off x="0" y="1552575"/>
            <a:ext cx="11652250" cy="3314700"/>
          </a:xfrm>
        </p:spPr>
        <p:txBody>
          <a:bodyPr/>
          <a:lstStyle/>
          <a:p>
            <a:pPr marL="571500" indent="-571500">
              <a:buFont typeface="Arial" panose="020B0604020202020204" pitchFamily="34" charset="0"/>
              <a:buChar char="•"/>
            </a:pPr>
            <a:r>
              <a:rPr lang="en-GB" sz="4400" dirty="0"/>
              <a:t>Case studies</a:t>
            </a:r>
          </a:p>
          <a:p>
            <a:pPr marL="571500" indent="-571500">
              <a:buFont typeface="Arial" panose="020B0604020202020204" pitchFamily="34" charset="0"/>
              <a:buChar char="•"/>
            </a:pPr>
            <a:r>
              <a:rPr lang="en-GB" sz="4400" dirty="0"/>
              <a:t>IoT Services</a:t>
            </a:r>
          </a:p>
          <a:p>
            <a:pPr marL="571500" indent="-571500">
              <a:buFont typeface="Arial" panose="020B0604020202020204" pitchFamily="34" charset="0"/>
              <a:buChar char="•"/>
            </a:pPr>
            <a:r>
              <a:rPr lang="en-GB" sz="4400" dirty="0"/>
              <a:t>Putting it all together</a:t>
            </a:r>
          </a:p>
          <a:p>
            <a:pPr marL="571500" indent="-571500">
              <a:buFont typeface="Arial" panose="020B0604020202020204" pitchFamily="34" charset="0"/>
              <a:buChar char="•"/>
            </a:pPr>
            <a:r>
              <a:rPr lang="en-GB" sz="4400" dirty="0"/>
              <a:t>… lead into next session on data</a:t>
            </a:r>
          </a:p>
        </p:txBody>
      </p:sp>
    </p:spTree>
    <p:extLst>
      <p:ext uri="{BB962C8B-B14F-4D97-AF65-F5344CB8AC3E}">
        <p14:creationId xmlns:p14="http://schemas.microsoft.com/office/powerpoint/2010/main" val="248598514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 with </a:t>
            </a:r>
            <a:r>
              <a:rPr lang="en-US" dirty="0" err="1"/>
              <a:t>PowerBI</a:t>
            </a:r>
            <a:endParaRPr lang="en-US" dirty="0"/>
          </a:p>
        </p:txBody>
      </p:sp>
      <p:sp>
        <p:nvSpPr>
          <p:cNvPr id="3" name="Text Placeholder 2"/>
          <p:cNvSpPr>
            <a:spLocks noGrp="1"/>
          </p:cNvSpPr>
          <p:nvPr>
            <p:ph type="body" sz="quarter" idx="10"/>
          </p:nvPr>
        </p:nvSpPr>
        <p:spPr>
          <a:xfrm>
            <a:off x="6730409" y="1714500"/>
            <a:ext cx="5194672" cy="4737100"/>
          </a:xfrm>
        </p:spPr>
        <p:txBody>
          <a:bodyPr/>
          <a:lstStyle/>
          <a:p>
            <a:r>
              <a:rPr lang="en-US" dirty="0"/>
              <a:t>Rich visuals</a:t>
            </a:r>
          </a:p>
          <a:p>
            <a:pPr lvl="1"/>
            <a:r>
              <a:rPr lang="en-US" dirty="0"/>
              <a:t>Standard and custom graphing options</a:t>
            </a:r>
          </a:p>
          <a:p>
            <a:r>
              <a:rPr lang="en-US" dirty="0"/>
              <a:t>Custom dashboards</a:t>
            </a:r>
          </a:p>
          <a:p>
            <a:pPr lvl="1"/>
            <a:r>
              <a:rPr lang="en-US" dirty="0"/>
              <a:t>Build heat maps and visually track data</a:t>
            </a:r>
          </a:p>
          <a:p>
            <a:r>
              <a:rPr lang="en-US" dirty="0"/>
              <a:t>External data</a:t>
            </a:r>
          </a:p>
          <a:p>
            <a:pPr lvl="1"/>
            <a:r>
              <a:rPr lang="en-US" dirty="0"/>
              <a:t>Integrate external data feeds to add value to device data, or pull in external information such as weather or market information. </a:t>
            </a:r>
          </a:p>
          <a:p>
            <a:pPr lvl="1"/>
            <a:endParaRPr lang="en-US" dirty="0"/>
          </a:p>
          <a:p>
            <a:pPr lvl="1"/>
            <a:endParaRPr lang="en-US" dirty="0"/>
          </a:p>
          <a:p>
            <a:pPr lvl="1"/>
            <a:endParaRPr lang="en-US" dirty="0"/>
          </a:p>
          <a:p>
            <a:pPr lvl="1"/>
            <a:endParaRPr lang="en-US" dirty="0"/>
          </a:p>
          <a:p>
            <a:endParaRPr lang="en-US" dirty="0"/>
          </a:p>
        </p:txBody>
      </p:sp>
      <p:pic>
        <p:nvPicPr>
          <p:cNvPr id="7" name="Picture 1" descr="image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13" y="2030223"/>
            <a:ext cx="6439992" cy="358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5140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t>Azure IoT Suite</a:t>
            </a:r>
            <a:endParaRPr lang="en-GB" dirty="0"/>
          </a:p>
        </p:txBody>
      </p:sp>
      <p:sp>
        <p:nvSpPr>
          <p:cNvPr id="4" name="Title 1"/>
          <p:cNvSpPr txBox="1">
            <a:spLocks/>
          </p:cNvSpPr>
          <p:nvPr/>
        </p:nvSpPr>
        <p:spPr>
          <a:xfrm>
            <a:off x="421640" y="6142340"/>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algn="ctr"/>
            <a:r>
              <a:rPr lang="en-GB" sz="3600" dirty="0">
                <a:hlinkClick r:id="rId2"/>
              </a:rPr>
              <a:t>https://www.AzureIoTsuite.com/</a:t>
            </a:r>
            <a:r>
              <a:rPr lang="en-GB" sz="3600" dirty="0"/>
              <a:t> </a:t>
            </a:r>
          </a:p>
        </p:txBody>
      </p:sp>
      <p:sp>
        <p:nvSpPr>
          <p:cNvPr id="5" name="Rectangle 4"/>
          <p:cNvSpPr/>
          <p:nvPr/>
        </p:nvSpPr>
        <p:spPr>
          <a:xfrm>
            <a:off x="5959912" y="5572078"/>
            <a:ext cx="4836267" cy="276999"/>
          </a:xfrm>
          <a:prstGeom prst="rect">
            <a:avLst/>
          </a:prstGeom>
        </p:spPr>
        <p:txBody>
          <a:bodyPr wrap="square">
            <a:spAutoFit/>
          </a:bodyPr>
          <a:lstStyle/>
          <a:p>
            <a:pPr algn="ctr"/>
            <a:r>
              <a:rPr lang="en-GB" sz="1200" dirty="0"/>
              <a:t>http://www.microsoftazureiotsuite.com/demos/remotemonitoring</a:t>
            </a:r>
          </a:p>
        </p:txBody>
      </p:sp>
      <p:sp>
        <p:nvSpPr>
          <p:cNvPr id="6" name="Rectangle 5"/>
          <p:cNvSpPr/>
          <p:nvPr/>
        </p:nvSpPr>
        <p:spPr>
          <a:xfrm>
            <a:off x="966380" y="5572077"/>
            <a:ext cx="4993532" cy="276999"/>
          </a:xfrm>
          <a:prstGeom prst="rect">
            <a:avLst/>
          </a:prstGeom>
        </p:spPr>
        <p:txBody>
          <a:bodyPr wrap="square">
            <a:spAutoFit/>
          </a:bodyPr>
          <a:lstStyle/>
          <a:p>
            <a:pPr algn="ctr"/>
            <a:r>
              <a:rPr lang="en-GB" sz="1200" dirty="0"/>
              <a:t>http://www.microsoftazureiotsuite.com/demos/predictivemaintenance</a:t>
            </a:r>
          </a:p>
        </p:txBody>
      </p:sp>
      <p:pic>
        <p:nvPicPr>
          <p:cNvPr id="7" name="Picture 6"/>
          <p:cNvPicPr>
            <a:picLocks noChangeAspect="1"/>
          </p:cNvPicPr>
          <p:nvPr/>
        </p:nvPicPr>
        <p:blipFill>
          <a:blip r:embed="rId3"/>
          <a:stretch>
            <a:fillRect/>
          </a:stretch>
        </p:blipFill>
        <p:spPr>
          <a:xfrm>
            <a:off x="2806272" y="1208927"/>
            <a:ext cx="6581775" cy="4343400"/>
          </a:xfrm>
          <a:prstGeom prst="rect">
            <a:avLst/>
          </a:prstGeom>
        </p:spPr>
      </p:pic>
    </p:spTree>
    <p:extLst>
      <p:ext uri="{BB962C8B-B14F-4D97-AF65-F5344CB8AC3E}">
        <p14:creationId xmlns:p14="http://schemas.microsoft.com/office/powerpoint/2010/main" val="29405792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449013" y="-911626"/>
            <a:ext cx="11742122" cy="152495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704"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91" name="Title 1"/>
          <p:cNvSpPr txBox="1">
            <a:spLocks/>
          </p:cNvSpPr>
          <p:nvPr/>
        </p:nvSpPr>
        <p:spPr>
          <a:xfrm>
            <a:off x="270066" y="289957"/>
            <a:ext cx="11654187" cy="89953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2000" b="0" i="1"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4" name="Title 3"/>
          <p:cNvSpPr>
            <a:spLocks noGrp="1"/>
          </p:cNvSpPr>
          <p:nvPr>
            <p:ph type="title"/>
          </p:nvPr>
        </p:nvSpPr>
        <p:spPr/>
        <p:txBody>
          <a:bodyPr/>
          <a:lstStyle/>
          <a:p>
            <a:pPr lvl="0"/>
            <a:r>
              <a:rPr lang="en-US" sz="3200"/>
              <a:t>Tailor Azure IoT Suite to your needs using preconfigured solutions</a:t>
            </a:r>
            <a:endParaRPr lang="en-US" sz="3200" dirty="0"/>
          </a:p>
        </p:txBody>
      </p:sp>
      <p:sp>
        <p:nvSpPr>
          <p:cNvPr id="26" name="TextBox 25"/>
          <p:cNvSpPr txBox="1"/>
          <p:nvPr/>
        </p:nvSpPr>
        <p:spPr>
          <a:xfrm>
            <a:off x="6281076" y="2192986"/>
            <a:ext cx="5556649" cy="4322114"/>
          </a:xfrm>
          <a:prstGeom prst="rect">
            <a:avLst/>
          </a:prstGeom>
          <a:solidFill>
            <a:srgbClr val="021939"/>
          </a:solidFill>
        </p:spPr>
        <p:txBody>
          <a:bodyPr wrap="none" lIns="182880" tIns="146304" rIns="182880" bIns="146304" rtlCol="0">
            <a:no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27" name="TextBox 26"/>
          <p:cNvSpPr txBox="1"/>
          <p:nvPr/>
        </p:nvSpPr>
        <p:spPr>
          <a:xfrm>
            <a:off x="477559" y="2192986"/>
            <a:ext cx="5080558" cy="4322114"/>
          </a:xfrm>
          <a:prstGeom prst="rect">
            <a:avLst/>
          </a:prstGeom>
          <a:solidFill>
            <a:srgbClr val="021939"/>
          </a:solidFill>
        </p:spPr>
        <p:txBody>
          <a:bodyPr wrap="none" lIns="182880" tIns="146304" rIns="182880" bIns="146304" rtlCol="0">
            <a:noAutofit/>
          </a:bodyPr>
          <a:lstStyle/>
          <a:p>
            <a:pPr marL="0" marR="0" lvl="0" indent="0" defTabSz="914400"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28" name="TextBox 27"/>
          <p:cNvSpPr txBox="1"/>
          <p:nvPr/>
        </p:nvSpPr>
        <p:spPr>
          <a:xfrm>
            <a:off x="6281076" y="1500674"/>
            <a:ext cx="5556649" cy="640080"/>
          </a:xfrm>
          <a:prstGeom prst="rect">
            <a:avLst/>
          </a:prstGeom>
          <a:solidFill>
            <a:srgbClr val="0070C0">
              <a:alpha val="45000"/>
            </a:srgbClr>
          </a:solidFill>
          <a:ln>
            <a:solidFill>
              <a:srgbClr val="02162E"/>
            </a:solidFill>
          </a:ln>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rPr>
              <a:t>Finish with your Internet of Things application</a:t>
            </a:r>
          </a:p>
        </p:txBody>
      </p:sp>
      <p:sp>
        <p:nvSpPr>
          <p:cNvPr id="29" name="TextBox 28"/>
          <p:cNvSpPr txBox="1"/>
          <p:nvPr/>
        </p:nvSpPr>
        <p:spPr>
          <a:xfrm>
            <a:off x="477559" y="1500674"/>
            <a:ext cx="5080558" cy="640080"/>
          </a:xfrm>
          <a:prstGeom prst="rect">
            <a:avLst/>
          </a:prstGeom>
          <a:solidFill>
            <a:srgbClr val="0070C0">
              <a:alpha val="45000"/>
            </a:srgbClr>
          </a:solidFill>
          <a:ln>
            <a:solidFill>
              <a:srgbClr val="02162E"/>
            </a:solidFill>
          </a:ln>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rPr>
              <a:t>Start quickly with preconfigured solutions</a:t>
            </a:r>
          </a:p>
        </p:txBody>
      </p:sp>
      <p:sp>
        <p:nvSpPr>
          <p:cNvPr id="30" name="Rectangle 29"/>
          <p:cNvSpPr/>
          <p:nvPr/>
        </p:nvSpPr>
        <p:spPr bwMode="auto">
          <a:xfrm>
            <a:off x="1144088" y="5480340"/>
            <a:ext cx="3363370" cy="608737"/>
          </a:xfrm>
          <a:prstGeom prst="rect">
            <a:avLst/>
          </a:prstGeom>
          <a:noFill/>
          <a:ln w="10795" cap="flat" cmpd="sng" algn="ctr">
            <a:noFill/>
            <a:prstDash val="solid"/>
            <a:headEnd type="none" w="med" len="med"/>
            <a:tailEnd type="none" w="med" len="med"/>
          </a:ln>
          <a:effectLst/>
        </p:spPr>
        <p:txBody>
          <a:bodyPr vert="horz" wrap="square" lIns="91440" tIns="46637" rIns="91440" bIns="46637"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7150" marR="0" lvl="1" indent="0" algn="l" defTabSz="457200" rtl="0" eaLnBrk="1" fontAlgn="auto" latinLnBrk="0" hangingPunct="1">
              <a:lnSpc>
                <a:spcPct val="100000"/>
              </a:lnSpc>
              <a:spcBef>
                <a:spcPts val="3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Modify existing rules and alerts</a:t>
            </a:r>
          </a:p>
        </p:txBody>
      </p:sp>
      <p:sp>
        <p:nvSpPr>
          <p:cNvPr id="31" name="Oval 30"/>
          <p:cNvSpPr/>
          <p:nvPr/>
        </p:nvSpPr>
        <p:spPr bwMode="auto">
          <a:xfrm>
            <a:off x="6922152" y="5217213"/>
            <a:ext cx="180825" cy="180825"/>
          </a:xfrm>
          <a:prstGeom prst="ellipse">
            <a:avLst/>
          </a:prstGeom>
          <a:solidFill>
            <a:schemeClr val="accent5">
              <a:alpha val="4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Rectangle 31"/>
          <p:cNvSpPr/>
          <p:nvPr/>
        </p:nvSpPr>
        <p:spPr bwMode="auto">
          <a:xfrm>
            <a:off x="7108350" y="5033305"/>
            <a:ext cx="4246121" cy="548640"/>
          </a:xfrm>
          <a:prstGeom prst="rect">
            <a:avLst/>
          </a:prstGeom>
          <a:noFill/>
          <a:ln w="10795" cap="flat" cmpd="sng" algn="ctr">
            <a:noFill/>
            <a:prstDash val="solid"/>
            <a:headEnd type="none" w="med" len="med"/>
            <a:tailEnd type="none" w="med" len="med"/>
          </a:ln>
          <a:effectLst/>
        </p:spPr>
        <p:txBody>
          <a:bodyPr vert="horz" wrap="square" lIns="91440" tIns="46637" rIns="91440" bIns="46637"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7150" marR="0" lvl="1" indent="0" algn="l" defTabSz="457200" rtl="0" eaLnBrk="1" fontAlgn="auto" latinLnBrk="0" hangingPunct="1">
              <a:lnSpc>
                <a:spcPct val="100000"/>
              </a:lnSpc>
              <a:spcBef>
                <a:spcPts val="3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Fine-tuned to specific assets and processes</a:t>
            </a:r>
          </a:p>
        </p:txBody>
      </p:sp>
      <p:sp>
        <p:nvSpPr>
          <p:cNvPr id="33" name="Rectangle 32"/>
          <p:cNvSpPr/>
          <p:nvPr/>
        </p:nvSpPr>
        <p:spPr bwMode="auto">
          <a:xfrm>
            <a:off x="7108350" y="5990426"/>
            <a:ext cx="3236787" cy="548640"/>
          </a:xfrm>
          <a:prstGeom prst="rect">
            <a:avLst/>
          </a:prstGeom>
          <a:noFill/>
          <a:ln w="10795" cap="flat" cmpd="sng" algn="ctr">
            <a:noFill/>
            <a:prstDash val="solid"/>
            <a:headEnd type="none" w="med" len="med"/>
            <a:tailEnd type="none" w="med" len="med"/>
          </a:ln>
          <a:effectLst/>
        </p:spPr>
        <p:txBody>
          <a:bodyPr vert="horz" wrap="square" lIns="91440" tIns="46637" rIns="91440" bIns="46637"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7150" marR="0" lvl="1" indent="0" algn="l" defTabSz="457200" rtl="0" eaLnBrk="1" fontAlgn="auto" latinLnBrk="0" hangingPunct="1">
              <a:lnSpc>
                <a:spcPct val="100000"/>
              </a:lnSpc>
              <a:spcBef>
                <a:spcPts val="3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Integrate with back-end systems</a:t>
            </a:r>
          </a:p>
        </p:txBody>
      </p:sp>
      <p:sp>
        <p:nvSpPr>
          <p:cNvPr id="34" name="Rectangle 33"/>
          <p:cNvSpPr/>
          <p:nvPr/>
        </p:nvSpPr>
        <p:spPr bwMode="auto">
          <a:xfrm>
            <a:off x="7094045" y="5510388"/>
            <a:ext cx="4484761" cy="548640"/>
          </a:xfrm>
          <a:prstGeom prst="rect">
            <a:avLst/>
          </a:prstGeom>
          <a:noFill/>
          <a:ln w="10795" cap="flat" cmpd="sng" algn="ctr">
            <a:noFill/>
            <a:prstDash val="solid"/>
            <a:headEnd type="none" w="med" len="med"/>
            <a:tailEnd type="none" w="med" len="med"/>
          </a:ln>
          <a:effectLst/>
        </p:spPr>
        <p:txBody>
          <a:bodyPr vert="horz" wrap="square" lIns="91440" tIns="46637" rIns="91440" bIns="46637"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7150" marR="0" lvl="1" indent="0" algn="l" defTabSz="457200" rtl="0" eaLnBrk="1" fontAlgn="auto" latinLnBrk="0" hangingPunct="1">
              <a:lnSpc>
                <a:spcPct val="100000"/>
              </a:lnSpc>
              <a:spcBef>
                <a:spcPts val="3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Highly visual for your real-time operational data</a:t>
            </a:r>
          </a:p>
        </p:txBody>
      </p:sp>
      <p:sp>
        <p:nvSpPr>
          <p:cNvPr id="35" name="Oval 34"/>
          <p:cNvSpPr/>
          <p:nvPr/>
        </p:nvSpPr>
        <p:spPr bwMode="auto">
          <a:xfrm>
            <a:off x="6922152" y="5694296"/>
            <a:ext cx="180825" cy="180825"/>
          </a:xfrm>
          <a:prstGeom prst="ellipse">
            <a:avLst/>
          </a:prstGeom>
          <a:solidFill>
            <a:schemeClr val="accent5">
              <a:alpha val="4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Oval 35"/>
          <p:cNvSpPr/>
          <p:nvPr/>
        </p:nvSpPr>
        <p:spPr bwMode="auto">
          <a:xfrm>
            <a:off x="6922151" y="6174334"/>
            <a:ext cx="180825" cy="180825"/>
          </a:xfrm>
          <a:prstGeom prst="ellipse">
            <a:avLst/>
          </a:prstGeom>
          <a:solidFill>
            <a:schemeClr val="accent5">
              <a:alpha val="4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Oval 36"/>
          <p:cNvSpPr/>
          <p:nvPr/>
        </p:nvSpPr>
        <p:spPr bwMode="auto">
          <a:xfrm>
            <a:off x="883112" y="5217213"/>
            <a:ext cx="180825" cy="180825"/>
          </a:xfrm>
          <a:prstGeom prst="ellipse">
            <a:avLst/>
          </a:prstGeom>
          <a:solidFill>
            <a:schemeClr val="accent5">
              <a:alpha val="4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p:cNvSpPr/>
          <p:nvPr/>
        </p:nvSpPr>
        <p:spPr bwMode="auto">
          <a:xfrm>
            <a:off x="1129784" y="5056029"/>
            <a:ext cx="3751099" cy="503193"/>
          </a:xfrm>
          <a:prstGeom prst="rect">
            <a:avLst/>
          </a:prstGeom>
          <a:noFill/>
          <a:ln w="10795" cap="flat" cmpd="sng" algn="ctr">
            <a:noFill/>
            <a:prstDash val="solid"/>
            <a:headEnd type="none" w="med" len="med"/>
            <a:tailEnd type="none" w="med" len="med"/>
          </a:ln>
          <a:effectLst/>
        </p:spPr>
        <p:txBody>
          <a:bodyPr vert="horz" wrap="square" lIns="91440" tIns="46637" rIns="91440" bIns="46637"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7150" marR="0" lvl="1" indent="0" algn="l" defTabSz="457200" rtl="0" eaLnBrk="1" fontAlgn="auto" latinLnBrk="0" hangingPunct="1">
              <a:lnSpc>
                <a:spcPct val="100000"/>
              </a:lnSpc>
              <a:spcBef>
                <a:spcPts val="3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Get started in minutes</a:t>
            </a:r>
          </a:p>
        </p:txBody>
      </p:sp>
      <p:sp>
        <p:nvSpPr>
          <p:cNvPr id="39" name="Oval 38"/>
          <p:cNvSpPr/>
          <p:nvPr/>
        </p:nvSpPr>
        <p:spPr bwMode="auto">
          <a:xfrm>
            <a:off x="869395" y="5694296"/>
            <a:ext cx="180825" cy="180825"/>
          </a:xfrm>
          <a:prstGeom prst="ellipse">
            <a:avLst/>
          </a:prstGeom>
          <a:solidFill>
            <a:schemeClr val="accent5">
              <a:alpha val="4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Oval 39"/>
          <p:cNvSpPr/>
          <p:nvPr/>
        </p:nvSpPr>
        <p:spPr bwMode="auto">
          <a:xfrm>
            <a:off x="875689" y="6174334"/>
            <a:ext cx="180825" cy="180825"/>
          </a:xfrm>
          <a:prstGeom prst="ellipse">
            <a:avLst/>
          </a:prstGeom>
          <a:solidFill>
            <a:schemeClr val="accent5">
              <a:alpha val="4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Rectangle 40"/>
          <p:cNvSpPr/>
          <p:nvPr/>
        </p:nvSpPr>
        <p:spPr bwMode="auto">
          <a:xfrm>
            <a:off x="1129784" y="5960378"/>
            <a:ext cx="4572958" cy="608737"/>
          </a:xfrm>
          <a:prstGeom prst="rect">
            <a:avLst/>
          </a:prstGeom>
          <a:noFill/>
          <a:ln w="10795" cap="flat" cmpd="sng" algn="ctr">
            <a:noFill/>
            <a:prstDash val="solid"/>
            <a:headEnd type="none" w="med" len="med"/>
            <a:tailEnd type="none" w="med" len="med"/>
          </a:ln>
          <a:effectLst/>
        </p:spPr>
        <p:txBody>
          <a:bodyPr vert="horz" wrap="square" lIns="91440" tIns="46637" rIns="91440" bIns="46637"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7150" marR="0" lvl="1" indent="0" algn="l" defTabSz="457200" rtl="0" eaLnBrk="1" fontAlgn="auto" latinLnBrk="0" hangingPunct="1">
              <a:lnSpc>
                <a:spcPct val="100000"/>
              </a:lnSpc>
              <a:spcBef>
                <a:spcPts val="3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Add your devices and begin tailor to your needs</a:t>
            </a:r>
          </a:p>
        </p:txBody>
      </p:sp>
      <p:sp>
        <p:nvSpPr>
          <p:cNvPr id="42" name="Right Arrow 41"/>
          <p:cNvSpPr/>
          <p:nvPr/>
        </p:nvSpPr>
        <p:spPr bwMode="auto">
          <a:xfrm>
            <a:off x="5614799" y="3685250"/>
            <a:ext cx="499783" cy="1083372"/>
          </a:xfrm>
          <a:prstGeom prst="rightArrow">
            <a:avLst>
              <a:gd name="adj1" fmla="val 100000"/>
              <a:gd name="adj2" fmla="val 79723"/>
            </a:avLst>
          </a:prstGeom>
          <a:solidFill>
            <a:schemeClr val="accent5">
              <a:alpha val="4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6862" y="2452880"/>
            <a:ext cx="3792775" cy="2580425"/>
          </a:xfrm>
          <a:prstGeom prst="rect">
            <a:avLst/>
          </a:prstGeom>
        </p:spPr>
      </p:pic>
      <p:pic>
        <p:nvPicPr>
          <p:cNvPr id="44" name="Picture 43"/>
          <p:cNvPicPr>
            <a:picLocks noChangeAspect="1" noChangeArrowheads="1"/>
          </p:cNvPicPr>
          <p:nvPr/>
        </p:nvPicPr>
        <p:blipFill rotWithShape="1">
          <a:blip r:embed="rId4">
            <a:extLst>
              <a:ext uri="{28A0092B-C50C-407E-A947-70E740481C1C}">
                <a14:useLocalDpi xmlns:a14="http://schemas.microsoft.com/office/drawing/2010/main" val="0"/>
              </a:ext>
            </a:extLst>
          </a:blip>
          <a:srcRect l="22838" r="53325"/>
          <a:stretch/>
        </p:blipFill>
        <p:spPr bwMode="auto">
          <a:xfrm>
            <a:off x="7063760" y="2613244"/>
            <a:ext cx="3516234" cy="2304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108" y="2452880"/>
            <a:ext cx="3792775" cy="2580425"/>
          </a:xfrm>
          <a:prstGeom prst="rect">
            <a:avLst/>
          </a:prstGeom>
        </p:spPr>
      </p:pic>
      <p:pic>
        <p:nvPicPr>
          <p:cNvPr id="46" name="Picture 3" descr="image00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8" t="420" r="23796"/>
          <a:stretch/>
        </p:blipFill>
        <p:spPr bwMode="auto">
          <a:xfrm>
            <a:off x="1295401" y="2614070"/>
            <a:ext cx="3371849" cy="225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642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par>
                                <p:cTn id="64" presetID="10" presetClass="entr" presetSubtype="0" fill="hold"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par>
                                <p:cTn id="67" presetID="10" presetClass="entr" presetSubtype="0" fill="hold"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P spid="31" grpId="0" animBg="1"/>
      <p:bldP spid="32" grpId="0"/>
      <p:bldP spid="33" grpId="0"/>
      <p:bldP spid="34" grpId="0"/>
      <p:bldP spid="35" grpId="0" animBg="1"/>
      <p:bldP spid="36" grpId="0" animBg="1"/>
      <p:bldP spid="37" grpId="0" animBg="1"/>
      <p:bldP spid="38" grpId="0"/>
      <p:bldP spid="39" grpId="0" animBg="1"/>
      <p:bldP spid="40" grpId="0" animBg="1"/>
      <p:bldP spid="41" grpId="0"/>
      <p:bldP spid="4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6" name="Rectangle 16"/>
          <p:cNvSpPr>
            <a:spLocks noChangeArrowheads="1"/>
          </p:cNvSpPr>
          <p:nvPr/>
        </p:nvSpPr>
        <p:spPr bwMode="auto">
          <a:xfrm>
            <a:off x="343208" y="3177811"/>
            <a:ext cx="1366838" cy="2265363"/>
          </a:xfrm>
          <a:prstGeom prst="rect">
            <a:avLst/>
          </a:prstGeom>
          <a:solidFill>
            <a:srgbClr val="0070C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Devices</a:t>
            </a:r>
            <a:endParaRPr kumimoji="0" 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6" name="Azuee Iot Suite"/>
          <p:cNvSpPr>
            <a:spLocks noChangeArrowheads="1"/>
          </p:cNvSpPr>
          <p:nvPr/>
        </p:nvSpPr>
        <p:spPr bwMode="auto">
          <a:xfrm>
            <a:off x="2943278" y="1977625"/>
            <a:ext cx="6560910" cy="4091953"/>
          </a:xfrm>
          <a:prstGeom prst="rect">
            <a:avLst/>
          </a:prstGeom>
          <a:solidFill>
            <a:srgbClr val="02193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effectLst/>
                <a:uLnTx/>
                <a:uFillTx/>
                <a:latin typeface="Segoe UI Light" panose="020B0502040204020203" pitchFamily="34" charset="0"/>
                <a:ea typeface="+mn-ea"/>
                <a:cs typeface="+mn-cs"/>
              </a:rPr>
              <a:t>Azure IoT Suite Remote Monitoring</a:t>
            </a:r>
            <a:endParaRPr kumimoji="0" lang="en-US" altLang="en-US" sz="1400" b="0" i="0" u="none" strike="noStrike" kern="1200" cap="none" spc="0" normalizeH="0" baseline="0" noProof="0" dirty="0">
              <a:ln>
                <a:noFill/>
              </a:ln>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115" name="Title 1"/>
          <p:cNvSpPr>
            <a:spLocks noGrp="1"/>
          </p:cNvSpPr>
          <p:nvPr>
            <p:ph type="title"/>
          </p:nvPr>
        </p:nvSpPr>
        <p:spPr/>
        <p:txBody>
          <a:bodyPr/>
          <a:lstStyle/>
          <a:p>
            <a:r>
              <a:rPr lang="en-US" sz="3600"/>
              <a:t>What you get with remote monitoring preconfigured solution</a:t>
            </a:r>
            <a:endParaRPr lang="en-US" sz="3600" dirty="0"/>
          </a:p>
        </p:txBody>
      </p:sp>
      <p:sp>
        <p:nvSpPr>
          <p:cNvPr id="3080" name="Rectangle 148"/>
          <p:cNvSpPr>
            <a:spLocks noChangeArrowheads="1"/>
          </p:cNvSpPr>
          <p:nvPr/>
        </p:nvSpPr>
        <p:spPr bwMode="auto">
          <a:xfrm>
            <a:off x="6915025" y="3089088"/>
            <a:ext cx="3367400" cy="2365198"/>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293" name="Group 12292"/>
          <p:cNvGrpSpPr/>
          <p:nvPr/>
        </p:nvGrpSpPr>
        <p:grpSpPr>
          <a:xfrm>
            <a:off x="1775133" y="4308111"/>
            <a:ext cx="1054100" cy="115888"/>
            <a:chOff x="2220913" y="3722688"/>
            <a:chExt cx="1054100" cy="115888"/>
          </a:xfrm>
          <a:solidFill>
            <a:schemeClr val="tx1"/>
          </a:solidFill>
        </p:grpSpPr>
        <p:sp>
          <p:nvSpPr>
            <p:cNvPr id="3208"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09"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2295" name="Group 12294"/>
          <p:cNvGrpSpPr/>
          <p:nvPr/>
        </p:nvGrpSpPr>
        <p:grpSpPr>
          <a:xfrm>
            <a:off x="1775133" y="4568461"/>
            <a:ext cx="1041400" cy="115888"/>
            <a:chOff x="2220913" y="3983038"/>
            <a:chExt cx="1041400" cy="115888"/>
          </a:xfrm>
          <a:solidFill>
            <a:schemeClr val="tx1"/>
          </a:solidFill>
        </p:grpSpPr>
        <p:sp>
          <p:nvSpPr>
            <p:cNvPr id="209"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0"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2289" name="Group 12288"/>
          <p:cNvGrpSpPr/>
          <p:nvPr/>
        </p:nvGrpSpPr>
        <p:grpSpPr>
          <a:xfrm>
            <a:off x="862320" y="3790586"/>
            <a:ext cx="327025" cy="338138"/>
            <a:chOff x="1308100" y="3205163"/>
            <a:chExt cx="327025" cy="338138"/>
          </a:xfrm>
          <a:solidFill>
            <a:schemeClr val="tx1"/>
          </a:solidFill>
        </p:grpSpPr>
        <p:sp>
          <p:nvSpPr>
            <p:cNvPr id="249"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0"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1"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210" name="Rectangle 20"/>
          <p:cNvSpPr>
            <a:spLocks noChangeArrowheads="1"/>
          </p:cNvSpPr>
          <p:nvPr/>
        </p:nvSpPr>
        <p:spPr bwMode="auto">
          <a:xfrm>
            <a:off x="10655161" y="3441565"/>
            <a:ext cx="1315619" cy="1825625"/>
          </a:xfrm>
          <a:prstGeom prst="rect">
            <a:avLst/>
          </a:prstGeom>
          <a:solidFill>
            <a:srgbClr val="0070C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Back end systems and processes</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53" name="Rectangle 127"/>
          <p:cNvSpPr>
            <a:spLocks noChangeArrowheads="1"/>
          </p:cNvSpPr>
          <p:nvPr/>
        </p:nvSpPr>
        <p:spPr bwMode="auto">
          <a:xfrm>
            <a:off x="746433" y="4236673"/>
            <a:ext cx="3526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188F"/>
                </a:solidFill>
                <a:effectLst/>
                <a:uLnTx/>
                <a:uFillTx/>
                <a:latin typeface="Segoe UI" panose="020B0502040204020203" pitchFamily="34" charset="0"/>
                <a:ea typeface="+mn-ea"/>
                <a:cs typeface="+mn-cs"/>
              </a:rPr>
              <a:t> </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54" name="Rectangle 128"/>
          <p:cNvSpPr>
            <a:spLocks noChangeArrowheads="1"/>
          </p:cNvSpPr>
          <p:nvPr/>
        </p:nvSpPr>
        <p:spPr bwMode="auto">
          <a:xfrm>
            <a:off x="666722" y="4277434"/>
            <a:ext cx="71814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rPr>
              <a:t>C# simulator</a:t>
            </a:r>
            <a:endPar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387" name="Freeform 386"/>
          <p:cNvSpPr>
            <a:spLocks noChangeAspect="1"/>
          </p:cNvSpPr>
          <p:nvPr/>
        </p:nvSpPr>
        <p:spPr bwMode="auto">
          <a:xfrm rot="5280000">
            <a:off x="3231461" y="3973077"/>
            <a:ext cx="447332" cy="568812"/>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12575" name="Group 12574"/>
          <p:cNvGrpSpPr/>
          <p:nvPr/>
        </p:nvGrpSpPr>
        <p:grpSpPr>
          <a:xfrm>
            <a:off x="5366045" y="4024028"/>
            <a:ext cx="484187" cy="498475"/>
            <a:chOff x="2296894" y="-3310276"/>
            <a:chExt cx="484187" cy="498475"/>
          </a:xfrm>
          <a:solidFill>
            <a:schemeClr val="tx1"/>
          </a:solidFill>
        </p:grpSpPr>
        <p:sp>
          <p:nvSpPr>
            <p:cNvPr id="12361"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2"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3"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4"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5"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6"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7"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68"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2369" name="Rectangle 180"/>
          <p:cNvSpPr>
            <a:spLocks noChangeArrowheads="1"/>
          </p:cNvSpPr>
          <p:nvPr/>
        </p:nvSpPr>
        <p:spPr bwMode="auto">
          <a:xfrm>
            <a:off x="5289845" y="4527265"/>
            <a:ext cx="64280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Event Hub</a:t>
            </a:r>
            <a:endParaRPr kumimoji="0" lang="en-US" altLang="en-US" sz="1800" b="0" i="0" u="none" strike="noStrike" kern="1200" cap="none" spc="0" normalizeH="0" baseline="0" noProof="0" dirty="0">
              <a:ln>
                <a:noFill/>
              </a:ln>
              <a:effectLst/>
              <a:uLnTx/>
              <a:uFillTx/>
              <a:ea typeface="+mn-ea"/>
              <a:cs typeface="+mn-cs"/>
            </a:endParaRPr>
          </a:p>
        </p:txBody>
      </p:sp>
      <p:sp>
        <p:nvSpPr>
          <p:cNvPr id="12370" name="Line 181"/>
          <p:cNvSpPr>
            <a:spLocks noChangeShapeType="1"/>
          </p:cNvSpPr>
          <p:nvPr/>
        </p:nvSpPr>
        <p:spPr bwMode="auto">
          <a:xfrm>
            <a:off x="3691233" y="4273265"/>
            <a:ext cx="38100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1" name="Freeform 182"/>
          <p:cNvSpPr>
            <a:spLocks/>
          </p:cNvSpPr>
          <p:nvPr/>
        </p:nvSpPr>
        <p:spPr bwMode="auto">
          <a:xfrm>
            <a:off x="4040483" y="4209765"/>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2" name="Line 183"/>
          <p:cNvSpPr>
            <a:spLocks noChangeShapeType="1"/>
          </p:cNvSpPr>
          <p:nvPr/>
        </p:nvSpPr>
        <p:spPr bwMode="auto">
          <a:xfrm>
            <a:off x="5858170" y="4273265"/>
            <a:ext cx="46037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3" name="Freeform 184"/>
          <p:cNvSpPr>
            <a:spLocks/>
          </p:cNvSpPr>
          <p:nvPr/>
        </p:nvSpPr>
        <p:spPr bwMode="auto">
          <a:xfrm>
            <a:off x="6288383" y="4209765"/>
            <a:ext cx="127000" cy="127000"/>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574" name="Group 12573"/>
          <p:cNvGrpSpPr/>
          <p:nvPr/>
        </p:nvGrpSpPr>
        <p:grpSpPr>
          <a:xfrm>
            <a:off x="5386683" y="3184240"/>
            <a:ext cx="458787" cy="398463"/>
            <a:chOff x="2317532" y="-4150064"/>
            <a:chExt cx="458787" cy="398463"/>
          </a:xfrm>
          <a:solidFill>
            <a:schemeClr val="tx1"/>
          </a:solidFill>
        </p:grpSpPr>
        <p:sp>
          <p:nvSpPr>
            <p:cNvPr id="12374"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5"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6"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77"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2378" name="Rectangle 189"/>
          <p:cNvSpPr>
            <a:spLocks noChangeArrowheads="1"/>
          </p:cNvSpPr>
          <p:nvPr/>
        </p:nvSpPr>
        <p:spPr bwMode="auto">
          <a:xfrm>
            <a:off x="5185070" y="3598578"/>
            <a:ext cx="86722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effectLst/>
                <a:uLnTx/>
                <a:uFillTx/>
                <a:latin typeface="Segoe UI" panose="020B0502040204020203" pitchFamily="34" charset="0"/>
                <a:ea typeface="+mn-ea"/>
                <a:cs typeface="+mn-cs"/>
              </a:rPr>
              <a:t>Storage blobs</a:t>
            </a:r>
            <a:endParaRPr kumimoji="0" lang="en-US" altLang="en-US" sz="1800" b="0" i="0" u="none" strike="noStrike" kern="1200" cap="none" spc="0" normalizeH="0" baseline="0" noProof="0">
              <a:ln>
                <a:noFill/>
              </a:ln>
              <a:effectLst/>
              <a:uLnTx/>
              <a:uFillTx/>
              <a:ea typeface="+mn-ea"/>
              <a:cs typeface="+mn-cs"/>
            </a:endParaRPr>
          </a:p>
        </p:txBody>
      </p:sp>
      <p:sp>
        <p:nvSpPr>
          <p:cNvPr id="12379" name="Freeform 190"/>
          <p:cNvSpPr>
            <a:spLocks noEditPoints="1"/>
          </p:cNvSpPr>
          <p:nvPr/>
        </p:nvSpPr>
        <p:spPr bwMode="auto">
          <a:xfrm>
            <a:off x="7510758" y="3179478"/>
            <a:ext cx="311150" cy="40640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0" name="Rectangle 191"/>
          <p:cNvSpPr>
            <a:spLocks noChangeArrowheads="1"/>
          </p:cNvSpPr>
          <p:nvPr/>
        </p:nvSpPr>
        <p:spPr bwMode="auto">
          <a:xfrm>
            <a:off x="7272633" y="3579528"/>
            <a:ext cx="83195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effectLst/>
                <a:uLnTx/>
                <a:uFillTx/>
                <a:latin typeface="Segoe UI" panose="020B0502040204020203" pitchFamily="34" charset="0"/>
                <a:ea typeface="+mn-ea"/>
                <a:cs typeface="+mn-cs"/>
              </a:rPr>
              <a:t>DocumentDB</a:t>
            </a:r>
            <a:endParaRPr kumimoji="0" lang="en-US" altLang="en-US" sz="1800" b="0" i="0" u="none" strike="noStrike" kern="1200" cap="none" spc="0" normalizeH="0" baseline="0" noProof="0">
              <a:ln>
                <a:noFill/>
              </a:ln>
              <a:effectLst/>
              <a:uLnTx/>
              <a:uFillTx/>
              <a:ea typeface="+mn-ea"/>
              <a:cs typeface="+mn-cs"/>
            </a:endParaRPr>
          </a:p>
        </p:txBody>
      </p:sp>
      <p:sp>
        <p:nvSpPr>
          <p:cNvPr id="12381" name="Freeform 192"/>
          <p:cNvSpPr>
            <a:spLocks/>
          </p:cNvSpPr>
          <p:nvPr/>
        </p:nvSpPr>
        <p:spPr bwMode="auto">
          <a:xfrm>
            <a:off x="6878933" y="3873215"/>
            <a:ext cx="787400" cy="37623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2" name="Freeform 193"/>
          <p:cNvSpPr>
            <a:spLocks/>
          </p:cNvSpPr>
          <p:nvPr/>
        </p:nvSpPr>
        <p:spPr bwMode="auto">
          <a:xfrm>
            <a:off x="7602833" y="3776378"/>
            <a:ext cx="127000" cy="127000"/>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3" name="Freeform 194"/>
          <p:cNvSpPr>
            <a:spLocks/>
          </p:cNvSpPr>
          <p:nvPr/>
        </p:nvSpPr>
        <p:spPr bwMode="auto">
          <a:xfrm>
            <a:off x="4497683" y="3384265"/>
            <a:ext cx="773112" cy="639763"/>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4" name="Freeform 195"/>
          <p:cNvSpPr>
            <a:spLocks/>
          </p:cNvSpPr>
          <p:nvPr/>
        </p:nvSpPr>
        <p:spPr bwMode="auto">
          <a:xfrm>
            <a:off x="5239045" y="3319178"/>
            <a:ext cx="128587" cy="12858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579" name="Group 12578"/>
          <p:cNvGrpSpPr/>
          <p:nvPr/>
        </p:nvGrpSpPr>
        <p:grpSpPr>
          <a:xfrm>
            <a:off x="6383633" y="2415890"/>
            <a:ext cx="508000" cy="450850"/>
            <a:chOff x="3314482" y="-4918414"/>
            <a:chExt cx="508000" cy="450850"/>
          </a:xfrm>
          <a:solidFill>
            <a:schemeClr val="tx1"/>
          </a:solidFill>
        </p:grpSpPr>
        <p:sp>
          <p:nvSpPr>
            <p:cNvPr id="1238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578" name="Group 12577"/>
            <p:cNvGrpSpPr/>
            <p:nvPr/>
          </p:nvGrpSpPr>
          <p:grpSpPr>
            <a:xfrm>
              <a:off x="3395444" y="-4880314"/>
              <a:ext cx="363537" cy="342900"/>
              <a:chOff x="3395444" y="-4880314"/>
              <a:chExt cx="363537" cy="342900"/>
            </a:xfrm>
            <a:grpFill/>
          </p:grpSpPr>
          <p:sp>
            <p:nvSpPr>
              <p:cNvPr id="12386"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7"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88"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9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2402" name="Rectangle 212"/>
          <p:cNvSpPr>
            <a:spLocks noChangeArrowheads="1"/>
          </p:cNvSpPr>
          <p:nvPr/>
        </p:nvSpPr>
        <p:spPr bwMode="auto">
          <a:xfrm>
            <a:off x="6170045" y="2861138"/>
            <a:ext cx="107401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Web/Mobile App</a:t>
            </a:r>
            <a:endParaRPr kumimoji="0" lang="en-US" altLang="en-US" sz="1800" b="0" i="0" u="none" strike="noStrike" kern="1200" cap="none" spc="0" normalizeH="0" baseline="0" noProof="0" dirty="0">
              <a:ln>
                <a:noFill/>
              </a:ln>
              <a:effectLst/>
              <a:uLnTx/>
              <a:uFillTx/>
              <a:ea typeface="+mn-ea"/>
              <a:cs typeface="+mn-cs"/>
            </a:endParaRPr>
          </a:p>
        </p:txBody>
      </p:sp>
      <p:sp>
        <p:nvSpPr>
          <p:cNvPr id="12403" name="Freeform 213"/>
          <p:cNvSpPr>
            <a:spLocks/>
          </p:cNvSpPr>
          <p:nvPr/>
        </p:nvSpPr>
        <p:spPr bwMode="auto">
          <a:xfrm>
            <a:off x="6974183" y="2641315"/>
            <a:ext cx="692150" cy="441325"/>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04" name="Freeform 214"/>
          <p:cNvSpPr>
            <a:spLocks/>
          </p:cNvSpPr>
          <p:nvPr/>
        </p:nvSpPr>
        <p:spPr bwMode="auto">
          <a:xfrm>
            <a:off x="6878933" y="2577815"/>
            <a:ext cx="125412" cy="127000"/>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05" name="Freeform 215"/>
          <p:cNvSpPr>
            <a:spLocks/>
          </p:cNvSpPr>
          <p:nvPr/>
        </p:nvSpPr>
        <p:spPr bwMode="auto">
          <a:xfrm>
            <a:off x="7602833" y="3052478"/>
            <a:ext cx="127000" cy="127000"/>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06" name="Freeform 216"/>
          <p:cNvSpPr>
            <a:spLocks/>
          </p:cNvSpPr>
          <p:nvPr/>
        </p:nvSpPr>
        <p:spPr bwMode="auto">
          <a:xfrm>
            <a:off x="5616870" y="2641315"/>
            <a:ext cx="771525" cy="528638"/>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07" name="Line 217"/>
          <p:cNvSpPr>
            <a:spLocks noChangeShapeType="1"/>
          </p:cNvSpPr>
          <p:nvPr/>
        </p:nvSpPr>
        <p:spPr bwMode="auto">
          <a:xfrm flipV="1">
            <a:off x="6637633" y="3238215"/>
            <a:ext cx="0" cy="779463"/>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08" name="Freeform 218"/>
          <p:cNvSpPr>
            <a:spLocks/>
          </p:cNvSpPr>
          <p:nvPr/>
        </p:nvSpPr>
        <p:spPr bwMode="auto">
          <a:xfrm>
            <a:off x="6574133" y="3141378"/>
            <a:ext cx="127000" cy="127000"/>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4" name="Freeform 234"/>
          <p:cNvSpPr>
            <a:spLocks/>
          </p:cNvSpPr>
          <p:nvPr/>
        </p:nvSpPr>
        <p:spPr bwMode="auto">
          <a:xfrm>
            <a:off x="3418183" y="2641315"/>
            <a:ext cx="2970212" cy="128746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5" name="Freeform 235"/>
          <p:cNvSpPr>
            <a:spLocks/>
          </p:cNvSpPr>
          <p:nvPr/>
        </p:nvSpPr>
        <p:spPr bwMode="auto">
          <a:xfrm>
            <a:off x="3354683" y="3897028"/>
            <a:ext cx="127000" cy="127000"/>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576" name="Group 12575"/>
          <p:cNvGrpSpPr/>
          <p:nvPr/>
        </p:nvGrpSpPr>
        <p:grpSpPr>
          <a:xfrm>
            <a:off x="4177008" y="4024028"/>
            <a:ext cx="641349" cy="498475"/>
            <a:chOff x="1107857" y="-3310276"/>
            <a:chExt cx="641349" cy="498475"/>
          </a:xfrm>
          <a:solidFill>
            <a:schemeClr val="tx1"/>
          </a:solidFill>
        </p:grpSpPr>
        <p:sp>
          <p:nvSpPr>
            <p:cNvPr id="336"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7"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8"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9"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40" name="Rectangle 240"/>
          <p:cNvSpPr>
            <a:spLocks noChangeArrowheads="1"/>
          </p:cNvSpPr>
          <p:nvPr/>
        </p:nvSpPr>
        <p:spPr bwMode="auto">
          <a:xfrm>
            <a:off x="3983333" y="4528853"/>
            <a:ext cx="10323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effectLst/>
                <a:uLnTx/>
                <a:uFillTx/>
                <a:latin typeface="Segoe UI" panose="020B0502040204020203" pitchFamily="34" charset="0"/>
                <a:ea typeface="+mn-ea"/>
                <a:cs typeface="+mn-cs"/>
              </a:rPr>
              <a:t>Stream Analytics</a:t>
            </a:r>
            <a:endParaRPr kumimoji="0" lang="en-US" altLang="en-US" sz="1800" b="0" i="0" u="none" strike="noStrike" kern="1200" cap="none" spc="0" normalizeH="0" baseline="0" noProof="0">
              <a:ln>
                <a:noFill/>
              </a:ln>
              <a:effectLst/>
              <a:uLnTx/>
              <a:uFillTx/>
              <a:ea typeface="+mn-ea"/>
              <a:cs typeface="+mn-cs"/>
            </a:endParaRPr>
          </a:p>
        </p:txBody>
      </p:sp>
      <p:sp>
        <p:nvSpPr>
          <p:cNvPr id="341" name="Line 241"/>
          <p:cNvSpPr>
            <a:spLocks noChangeShapeType="1"/>
          </p:cNvSpPr>
          <p:nvPr/>
        </p:nvSpPr>
        <p:spPr bwMode="auto">
          <a:xfrm>
            <a:off x="4835820" y="4273265"/>
            <a:ext cx="427037"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2" name="Freeform 242"/>
          <p:cNvSpPr>
            <a:spLocks/>
          </p:cNvSpPr>
          <p:nvPr/>
        </p:nvSpPr>
        <p:spPr bwMode="auto">
          <a:xfrm>
            <a:off x="5231108" y="4209765"/>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577" name="Group 12576"/>
          <p:cNvGrpSpPr/>
          <p:nvPr/>
        </p:nvGrpSpPr>
        <p:grpSpPr>
          <a:xfrm>
            <a:off x="8806158" y="4035140"/>
            <a:ext cx="425450" cy="427038"/>
            <a:chOff x="5737007" y="-3299164"/>
            <a:chExt cx="425450" cy="427038"/>
          </a:xfrm>
          <a:solidFill>
            <a:schemeClr val="tx1"/>
          </a:solidFill>
        </p:grpSpPr>
        <p:sp>
          <p:nvSpPr>
            <p:cNvPr id="348"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9"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50" name="Rectangle 250"/>
          <p:cNvSpPr>
            <a:spLocks noChangeArrowheads="1"/>
          </p:cNvSpPr>
          <p:nvPr/>
        </p:nvSpPr>
        <p:spPr bwMode="auto">
          <a:xfrm>
            <a:off x="8644233" y="4476465"/>
            <a:ext cx="6876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effectLst/>
                <a:uLnTx/>
                <a:uFillTx/>
                <a:latin typeface="Segoe UI" panose="020B0502040204020203" pitchFamily="34" charset="0"/>
                <a:ea typeface="+mn-ea"/>
                <a:cs typeface="+mn-cs"/>
              </a:rPr>
              <a:t>Logic Apps</a:t>
            </a:r>
            <a:endParaRPr kumimoji="0" lang="en-US" altLang="en-US" sz="1800" b="0" i="0" u="none" strike="noStrike" kern="1200" cap="none" spc="0" normalizeH="0" baseline="0" noProof="0">
              <a:ln>
                <a:noFill/>
              </a:ln>
              <a:effectLst/>
              <a:uLnTx/>
              <a:uFillTx/>
              <a:ea typeface="+mn-ea"/>
              <a:cs typeface="+mn-cs"/>
            </a:endParaRPr>
          </a:p>
        </p:txBody>
      </p:sp>
      <p:sp>
        <p:nvSpPr>
          <p:cNvPr id="352" name="Line 251"/>
          <p:cNvSpPr>
            <a:spLocks noChangeShapeType="1"/>
          </p:cNvSpPr>
          <p:nvPr/>
        </p:nvSpPr>
        <p:spPr bwMode="auto">
          <a:xfrm>
            <a:off x="6878933" y="4249453"/>
            <a:ext cx="1820862"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3" name="Freeform 252"/>
          <p:cNvSpPr>
            <a:spLocks/>
          </p:cNvSpPr>
          <p:nvPr/>
        </p:nvSpPr>
        <p:spPr bwMode="auto">
          <a:xfrm>
            <a:off x="8668045" y="4185953"/>
            <a:ext cx="127000"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2" name="Group 1"/>
          <p:cNvGrpSpPr/>
          <p:nvPr/>
        </p:nvGrpSpPr>
        <p:grpSpPr>
          <a:xfrm>
            <a:off x="7425033" y="4979703"/>
            <a:ext cx="479425" cy="485775"/>
            <a:chOff x="7646253" y="4979703"/>
            <a:chExt cx="479425" cy="485775"/>
          </a:xfrm>
          <a:solidFill>
            <a:schemeClr val="tx1"/>
          </a:solidFill>
        </p:grpSpPr>
        <p:sp>
          <p:nvSpPr>
            <p:cNvPr id="354"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5"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6"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75" name="Rectangle 256"/>
          <p:cNvSpPr>
            <a:spLocks noChangeArrowheads="1"/>
          </p:cNvSpPr>
          <p:nvPr/>
        </p:nvSpPr>
        <p:spPr bwMode="auto">
          <a:xfrm>
            <a:off x="7490120" y="5524215"/>
            <a:ext cx="39754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effectLst/>
                <a:uLnTx/>
                <a:uFillTx/>
                <a:latin typeface="Segoe UI" panose="020B0502040204020203" pitchFamily="34" charset="0"/>
                <a:ea typeface="+mn-ea"/>
                <a:cs typeface="+mn-cs"/>
              </a:rPr>
              <a:t>Azure </a:t>
            </a:r>
            <a:endParaRPr kumimoji="0" lang="en-US" altLang="en-US" sz="1800" b="0" i="0" u="none" strike="noStrike" kern="1200" cap="none" spc="0" normalizeH="0" baseline="0" noProof="0">
              <a:ln>
                <a:noFill/>
              </a:ln>
              <a:effectLst/>
              <a:uLnTx/>
              <a:uFillTx/>
              <a:ea typeface="+mn-ea"/>
              <a:cs typeface="+mn-cs"/>
            </a:endParaRPr>
          </a:p>
        </p:txBody>
      </p:sp>
      <p:sp>
        <p:nvSpPr>
          <p:cNvPr id="376" name="Rectangle 257"/>
          <p:cNvSpPr>
            <a:spLocks noChangeArrowheads="1"/>
          </p:cNvSpPr>
          <p:nvPr/>
        </p:nvSpPr>
        <p:spPr bwMode="auto">
          <a:xfrm>
            <a:off x="7172620" y="5697253"/>
            <a:ext cx="99065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effectLst/>
                <a:uLnTx/>
                <a:uFillTx/>
                <a:latin typeface="Segoe UI" panose="020B0502040204020203" pitchFamily="34" charset="0"/>
                <a:ea typeface="+mn-ea"/>
                <a:cs typeface="+mn-cs"/>
              </a:rPr>
              <a:t>Active Directory</a:t>
            </a:r>
            <a:endParaRPr kumimoji="0" lang="en-US" altLang="en-US" sz="1800" b="0" i="0" u="none" strike="noStrike" kern="1200" cap="none" spc="0" normalizeH="0" baseline="0" noProof="0">
              <a:ln>
                <a:noFill/>
              </a:ln>
              <a:effectLst/>
              <a:uLnTx/>
              <a:uFillTx/>
              <a:ea typeface="+mn-ea"/>
              <a:cs typeface="+mn-cs"/>
            </a:endParaRPr>
          </a:p>
        </p:txBody>
      </p:sp>
      <p:sp>
        <p:nvSpPr>
          <p:cNvPr id="378" name="Rectangle 260"/>
          <p:cNvSpPr>
            <a:spLocks noChangeArrowheads="1"/>
          </p:cNvSpPr>
          <p:nvPr/>
        </p:nvSpPr>
        <p:spPr bwMode="auto">
          <a:xfrm>
            <a:off x="3192758" y="4546315"/>
            <a:ext cx="49532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IoT Hub</a:t>
            </a:r>
            <a:endParaRPr kumimoji="0" lang="en-US" altLang="en-US" sz="1800" b="0" i="0" u="none" strike="noStrike" kern="1200" cap="none" spc="0" normalizeH="0" baseline="0" noProof="0" dirty="0">
              <a:ln>
                <a:noFill/>
              </a:ln>
              <a:effectLst/>
              <a:uLnTx/>
              <a:uFillTx/>
              <a:ea typeface="+mn-ea"/>
              <a:cs typeface="+mn-cs"/>
            </a:endParaRPr>
          </a:p>
        </p:txBody>
      </p:sp>
      <p:grpSp>
        <p:nvGrpSpPr>
          <p:cNvPr id="12570" name="Group 12569"/>
          <p:cNvGrpSpPr/>
          <p:nvPr/>
        </p:nvGrpSpPr>
        <p:grpSpPr>
          <a:xfrm>
            <a:off x="6383633" y="4024028"/>
            <a:ext cx="508000" cy="449263"/>
            <a:chOff x="3314482" y="-3310276"/>
            <a:chExt cx="508000" cy="449263"/>
          </a:xfrm>
          <a:solidFill>
            <a:schemeClr val="tx1"/>
          </a:solidFill>
        </p:grpSpPr>
        <p:sp>
          <p:nvSpPr>
            <p:cNvPr id="38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4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4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48"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49"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0"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1"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2"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3"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4"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5"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6"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7"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58"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2559" name="Rectangle 275"/>
          <p:cNvSpPr>
            <a:spLocks noChangeArrowheads="1"/>
          </p:cNvSpPr>
          <p:nvPr/>
        </p:nvSpPr>
        <p:spPr bwMode="auto">
          <a:xfrm>
            <a:off x="6339183" y="4485990"/>
            <a:ext cx="6027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Web Jobs</a:t>
            </a:r>
            <a:endParaRPr kumimoji="0" lang="en-US" altLang="en-US" sz="1800" b="0" i="0" u="none" strike="noStrike" kern="1200" cap="none" spc="0" normalizeH="0" baseline="0" noProof="0" dirty="0">
              <a:ln>
                <a:noFill/>
              </a:ln>
              <a:effectLst/>
              <a:uLnTx/>
              <a:uFillTx/>
              <a:ea typeface="+mn-ea"/>
              <a:cs typeface="+mn-cs"/>
            </a:endParaRPr>
          </a:p>
        </p:txBody>
      </p:sp>
      <p:sp>
        <p:nvSpPr>
          <p:cNvPr id="12569" name="Rectangle 287"/>
          <p:cNvSpPr>
            <a:spLocks noChangeArrowheads="1"/>
          </p:cNvSpPr>
          <p:nvPr/>
        </p:nvSpPr>
        <p:spPr bwMode="auto">
          <a:xfrm>
            <a:off x="8464262" y="2952345"/>
            <a:ext cx="54341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0070C0"/>
                </a:solidFill>
                <a:effectLst/>
                <a:uLnTx/>
                <a:uFillTx/>
                <a:latin typeface="Segoe UI" panose="020B0502040204020203" pitchFamily="34" charset="0"/>
                <a:ea typeface="+mn-ea"/>
                <a:cs typeface="+mn-cs"/>
              </a:rPr>
              <a:t>Power BI</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581" name="Rectangle 12580"/>
          <p:cNvSpPr/>
          <p:nvPr>
            <p:custDataLst>
              <p:tags r:id="rId1"/>
            </p:custDataLst>
          </p:nvPr>
        </p:nvSpPr>
        <p:spPr bwMode="auto">
          <a:xfrm>
            <a:off x="8469203" y="2377722"/>
            <a:ext cx="533536" cy="533536"/>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45720" rIns="68580" bIns="45720" numCol="1" rtlCol="0" anchor="b"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grpSp>
        <p:nvGrpSpPr>
          <p:cNvPr id="326" name="Group 325"/>
          <p:cNvGrpSpPr/>
          <p:nvPr/>
        </p:nvGrpSpPr>
        <p:grpSpPr>
          <a:xfrm>
            <a:off x="8601393" y="2515093"/>
            <a:ext cx="269157" cy="280308"/>
            <a:chOff x="11472827" y="4545788"/>
            <a:chExt cx="280728" cy="284825"/>
          </a:xfrm>
        </p:grpSpPr>
        <p:sp>
          <p:nvSpPr>
            <p:cNvPr id="327" name="Rounded Rectangle 32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28" name="Rounded Rectangle 32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29" name="Rounded Rectangle 32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30" name="Rounded Rectangle 32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31" name="Freeform 33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99" name="Group 298"/>
          <p:cNvGrpSpPr/>
          <p:nvPr/>
        </p:nvGrpSpPr>
        <p:grpSpPr>
          <a:xfrm>
            <a:off x="9582355" y="4636175"/>
            <a:ext cx="1054100" cy="115888"/>
            <a:chOff x="2220913" y="3722688"/>
            <a:chExt cx="1054100" cy="115888"/>
          </a:xfrm>
          <a:solidFill>
            <a:schemeClr val="tx1"/>
          </a:solidFill>
        </p:grpSpPr>
        <p:sp>
          <p:nvSpPr>
            <p:cNvPr id="300"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1"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02" name="Group 301"/>
          <p:cNvGrpSpPr/>
          <p:nvPr/>
        </p:nvGrpSpPr>
        <p:grpSpPr>
          <a:xfrm>
            <a:off x="9524411" y="4399607"/>
            <a:ext cx="1041400" cy="115888"/>
            <a:chOff x="2220913" y="3983038"/>
            <a:chExt cx="1041400" cy="115888"/>
          </a:xfrm>
          <a:solidFill>
            <a:schemeClr val="tx1"/>
          </a:solidFill>
        </p:grpSpPr>
        <p:sp>
          <p:nvSpPr>
            <p:cNvPr id="303"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77193700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Demo – Band on the Run</a:t>
            </a:r>
          </a:p>
        </p:txBody>
      </p:sp>
      <p:sp>
        <p:nvSpPr>
          <p:cNvPr id="3" name="Text Placeholder 2"/>
          <p:cNvSpPr>
            <a:spLocks noGrp="1"/>
          </p:cNvSpPr>
          <p:nvPr>
            <p:ph type="body" sz="quarter" idx="10"/>
          </p:nvPr>
        </p:nvSpPr>
        <p:spPr>
          <a:xfrm>
            <a:off x="532356" y="1674989"/>
            <a:ext cx="6080760" cy="618952"/>
          </a:xfrm>
        </p:spPr>
        <p:txBody>
          <a:bodyPr/>
          <a:lstStyle/>
          <a:p>
            <a:r>
              <a:rPr lang="en-GB" dirty="0"/>
              <a:t>https://github.com/bandontherun</a:t>
            </a:r>
          </a:p>
        </p:txBody>
      </p:sp>
      <p:pic>
        <p:nvPicPr>
          <p:cNvPr id="5" name="Picture 4"/>
          <p:cNvPicPr>
            <a:picLocks noChangeAspect="1"/>
          </p:cNvPicPr>
          <p:nvPr/>
        </p:nvPicPr>
        <p:blipFill>
          <a:blip r:embed="rId2"/>
          <a:stretch>
            <a:fillRect/>
          </a:stretch>
        </p:blipFill>
        <p:spPr>
          <a:xfrm>
            <a:off x="5475111" y="2933874"/>
            <a:ext cx="6055586" cy="3430158"/>
          </a:xfrm>
          <a:prstGeom prst="rect">
            <a:avLst/>
          </a:prstGeom>
        </p:spPr>
      </p:pic>
      <p:pic>
        <p:nvPicPr>
          <p:cNvPr id="7" name="Picture 6"/>
          <p:cNvPicPr>
            <a:picLocks noChangeAspect="1"/>
          </p:cNvPicPr>
          <p:nvPr/>
        </p:nvPicPr>
        <p:blipFill>
          <a:blip r:embed="rId3"/>
          <a:stretch>
            <a:fillRect/>
          </a:stretch>
        </p:blipFill>
        <p:spPr>
          <a:xfrm>
            <a:off x="7553221" y="209689"/>
            <a:ext cx="4371859" cy="1958975"/>
          </a:xfrm>
          <a:prstGeom prst="rect">
            <a:avLst/>
          </a:prstGeom>
        </p:spPr>
      </p:pic>
      <p:pic>
        <p:nvPicPr>
          <p:cNvPr id="8" name="Picture 7"/>
          <p:cNvPicPr>
            <a:picLocks noChangeAspect="1"/>
          </p:cNvPicPr>
          <p:nvPr/>
        </p:nvPicPr>
        <p:blipFill>
          <a:blip r:embed="rId4"/>
          <a:stretch>
            <a:fillRect/>
          </a:stretch>
        </p:blipFill>
        <p:spPr>
          <a:xfrm>
            <a:off x="636765" y="3172178"/>
            <a:ext cx="3336739" cy="3078965"/>
          </a:xfrm>
          <a:prstGeom prst="rect">
            <a:avLst/>
          </a:prstGeom>
        </p:spPr>
      </p:pic>
    </p:spTree>
    <p:extLst>
      <p:ext uri="{BB962C8B-B14F-4D97-AF65-F5344CB8AC3E}">
        <p14:creationId xmlns:p14="http://schemas.microsoft.com/office/powerpoint/2010/main" val="8177912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sz="quarter" idx="10"/>
          </p:nvPr>
        </p:nvSpPr>
        <p:spPr/>
        <p:txBody>
          <a:bodyPr/>
          <a:lstStyle/>
          <a:p>
            <a:endParaRPr lang="en-GB"/>
          </a:p>
        </p:txBody>
      </p:sp>
      <p:sp>
        <p:nvSpPr>
          <p:cNvPr id="4" name="Text Placeholder 3"/>
          <p:cNvSpPr>
            <a:spLocks noGrp="1"/>
          </p:cNvSpPr>
          <p:nvPr>
            <p:ph type="body" sz="quarter" idx="11"/>
          </p:nvPr>
        </p:nvSpPr>
        <p:spPr/>
        <p:txBody>
          <a:bodyPr/>
          <a:lstStyle/>
          <a:p>
            <a:endParaRPr lang="en-GB"/>
          </a:p>
        </p:txBody>
      </p:sp>
      <p:pic>
        <p:nvPicPr>
          <p:cNvPr id="5" name="Picture 4"/>
          <p:cNvPicPr>
            <a:picLocks noChangeAspect="1"/>
          </p:cNvPicPr>
          <p:nvPr/>
        </p:nvPicPr>
        <p:blipFill>
          <a:blip r:embed="rId2"/>
          <a:stretch>
            <a:fillRect/>
          </a:stretch>
        </p:blipFill>
        <p:spPr>
          <a:xfrm>
            <a:off x="3154240" y="653746"/>
            <a:ext cx="4978645" cy="5781732"/>
          </a:xfrm>
          <a:prstGeom prst="rect">
            <a:avLst/>
          </a:prstGeom>
        </p:spPr>
      </p:pic>
    </p:spTree>
    <p:extLst>
      <p:ext uri="{BB962C8B-B14F-4D97-AF65-F5344CB8AC3E}">
        <p14:creationId xmlns:p14="http://schemas.microsoft.com/office/powerpoint/2010/main" val="26625497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018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3732"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8" name="Picture 17"/>
          <p:cNvPicPr>
            <a:picLocks noChangeAspect="1"/>
          </p:cNvPicPr>
          <p:nvPr/>
        </p:nvPicPr>
        <p:blipFill rotWithShape="1">
          <a:blip r:embed="rId7" cstate="email">
            <a:extLst>
              <a:ext uri="{BEBA8EAE-BF5A-486C-A8C5-ECC9F3942E4B}">
                <a14:imgProps xmlns:a14="http://schemas.microsoft.com/office/drawing/2010/main">
                  <a14:imgLayer r:embed="rId8">
                    <a14:imgEffect>
                      <a14:brightnessContrast bright="17000"/>
                    </a14:imgEffect>
                  </a14:imgLayer>
                </a14:imgProps>
              </a:ext>
              <a:ext uri="{28A0092B-C50C-407E-A947-70E740481C1C}">
                <a14:useLocalDpi xmlns:a14="http://schemas.microsoft.com/office/drawing/2010/main"/>
              </a:ext>
            </a:extLst>
          </a:blip>
          <a:srcRect l="19" t="15224" r="45"/>
          <a:stretch/>
        </p:blipFill>
        <p:spPr>
          <a:xfrm>
            <a:off x="0" y="-36945"/>
            <a:ext cx="12191999" cy="6894944"/>
          </a:xfrm>
          <a:prstGeom prst="rect">
            <a:avLst/>
          </a:prstGeom>
        </p:spPr>
      </p:pic>
      <p:grpSp>
        <p:nvGrpSpPr>
          <p:cNvPr id="15" name="Group 14"/>
          <p:cNvGrpSpPr/>
          <p:nvPr/>
        </p:nvGrpSpPr>
        <p:grpSpPr>
          <a:xfrm>
            <a:off x="6002626" y="112203"/>
            <a:ext cx="5982545" cy="3991711"/>
            <a:chOff x="6209455" y="1570889"/>
            <a:chExt cx="5982545" cy="3991711"/>
          </a:xfrm>
        </p:grpSpPr>
        <p:grpSp>
          <p:nvGrpSpPr>
            <p:cNvPr id="14" name="Group 13"/>
            <p:cNvGrpSpPr/>
            <p:nvPr/>
          </p:nvGrpSpPr>
          <p:grpSpPr>
            <a:xfrm>
              <a:off x="6237514" y="1570891"/>
              <a:ext cx="5954486" cy="3991709"/>
              <a:chOff x="6237514" y="1570891"/>
              <a:chExt cx="5954486" cy="3991709"/>
            </a:xfrm>
          </p:grpSpPr>
          <p:sp>
            <p:nvSpPr>
              <p:cNvPr id="7" name="Rectangle 6"/>
              <p:cNvSpPr/>
              <p:nvPr/>
            </p:nvSpPr>
            <p:spPr bwMode="auto">
              <a:xfrm>
                <a:off x="6237514" y="1570891"/>
                <a:ext cx="5954486" cy="3991709"/>
              </a:xfrm>
              <a:prstGeom prst="rect">
                <a:avLst/>
              </a:prstGeom>
              <a:solidFill>
                <a:srgbClr val="00205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000" dirty="0">
                  <a:latin typeface="Segoe UI Light" panose="020B0502040204020203" pitchFamily="34" charset="0"/>
                  <a:cs typeface="Segoe UI Light" panose="020B0502040204020203" pitchFamily="34" charset="0"/>
                </a:endParaRPr>
              </a:p>
            </p:txBody>
          </p:sp>
          <p:sp>
            <p:nvSpPr>
              <p:cNvPr id="9" name="Subtitle 2"/>
              <p:cNvSpPr txBox="1">
                <a:spLocks/>
              </p:cNvSpPr>
              <p:nvPr/>
            </p:nvSpPr>
            <p:spPr>
              <a:xfrm>
                <a:off x="6417851" y="4521561"/>
                <a:ext cx="3446066" cy="878679"/>
              </a:xfrm>
              <a:prstGeom prst="rect">
                <a:avLst/>
              </a:prstGeom>
            </p:spPr>
            <p:txBody>
              <a:bodyPr lIns="263602" tIns="140589" rIns="175736" bIns="140589"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fontAlgn="base">
                  <a:lnSpc>
                    <a:spcPct val="100000"/>
                  </a:lnSpc>
                  <a:spcBef>
                    <a:spcPts val="0"/>
                  </a:spcBef>
                  <a:spcAft>
                    <a:spcPct val="0"/>
                  </a:spcAft>
                </a:pPr>
                <a:r>
                  <a:rPr lang="en-US" sz="1345" b="1" dirty="0"/>
                  <a:t>DOUG WEBER</a:t>
                </a:r>
              </a:p>
              <a:p>
                <a:pPr fontAlgn="base">
                  <a:lnSpc>
                    <a:spcPct val="100000"/>
                  </a:lnSpc>
                  <a:spcBef>
                    <a:spcPts val="0"/>
                  </a:spcBef>
                  <a:spcAft>
                    <a:spcPct val="0"/>
                  </a:spcAft>
                </a:pPr>
                <a:r>
                  <a:rPr lang="en-US" sz="1345" dirty="0"/>
                  <a:t>BUSINESS MANAGER, </a:t>
                </a:r>
              </a:p>
              <a:p>
                <a:pPr fontAlgn="base">
                  <a:lnSpc>
                    <a:spcPct val="100000"/>
                  </a:lnSpc>
                  <a:spcBef>
                    <a:spcPts val="0"/>
                  </a:spcBef>
                  <a:spcAft>
                    <a:spcPct val="0"/>
                  </a:spcAft>
                </a:pPr>
                <a:r>
                  <a:rPr lang="en-US" sz="1345" dirty="0"/>
                  <a:t>REMOTE APPLICATION MONITORING</a:t>
                </a:r>
              </a:p>
              <a:p>
                <a:pPr fontAlgn="base">
                  <a:lnSpc>
                    <a:spcPct val="100000"/>
                  </a:lnSpc>
                  <a:spcBef>
                    <a:spcPts val="0"/>
                  </a:spcBef>
                  <a:spcAft>
                    <a:spcPct val="0"/>
                  </a:spcAft>
                </a:pPr>
                <a:r>
                  <a:rPr lang="en-US" sz="1345" dirty="0"/>
                  <a:t>ROCKWELL AUTOMATION</a:t>
                </a:r>
              </a:p>
            </p:txBody>
          </p:sp>
        </p:grpSp>
        <p:sp>
          <p:nvSpPr>
            <p:cNvPr id="8" name="Rectangle 7"/>
            <p:cNvSpPr/>
            <p:nvPr/>
          </p:nvSpPr>
          <p:spPr>
            <a:xfrm>
              <a:off x="6209455" y="1570889"/>
              <a:ext cx="5982545" cy="2610715"/>
            </a:xfrm>
            <a:prstGeom prst="rect">
              <a:avLst/>
            </a:prstGeom>
          </p:spPr>
          <p:txBody>
            <a:bodyPr wrap="square" lIns="175736" tIns="140589" rIns="175736" bIns="140589">
              <a:spAutoFit/>
            </a:bodyPr>
            <a:lstStyle/>
            <a:p>
              <a:pPr marL="112871" indent="-112871" defTabSz="896181" fontAlgn="base">
                <a:lnSpc>
                  <a:spcPct val="90000"/>
                </a:lnSpc>
                <a:spcBef>
                  <a:spcPts val="2353"/>
                </a:spcBef>
                <a:spcAft>
                  <a:spcPct val="0"/>
                </a:spcAft>
              </a:pPr>
              <a:r>
                <a:rPr lang="en-US" sz="2800" dirty="0">
                  <a:gradFill>
                    <a:gsLst>
                      <a:gs pos="67257">
                        <a:srgbClr val="FFFFFF"/>
                      </a:gs>
                      <a:gs pos="37000">
                        <a:srgbClr val="FFFFFF"/>
                      </a:gs>
                    </a:gsLst>
                    <a:lin ang="5400000" scaled="0"/>
                  </a:gradFill>
                  <a:latin typeface="Segoe UI Light"/>
                  <a:ea typeface="ＭＳ Ｐゴシック" charset="0"/>
                </a:rPr>
                <a:t>“The more data we have, the more we can learn and put together algorithms to predict problems. It’s about taking information to make systems even more efficient and productive.”</a:t>
              </a:r>
            </a:p>
          </p:txBody>
        </p:sp>
      </p:grpSp>
      <p:sp>
        <p:nvSpPr>
          <p:cNvPr id="11"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 name="Object 11"/>
          <p:cNvGraphicFramePr>
            <a:graphicFrameLocks noChangeAspect="1"/>
          </p:cNvGraphicFramePr>
          <p:nvPr/>
        </p:nvGraphicFramePr>
        <p:xfrm>
          <a:off x="10099222" y="3502214"/>
          <a:ext cx="1706563" cy="487363"/>
        </p:xfrm>
        <a:graphic>
          <a:graphicData uri="http://schemas.openxmlformats.org/presentationml/2006/ole">
            <mc:AlternateContent xmlns:mc="http://schemas.openxmlformats.org/markup-compatibility/2006">
              <mc:Choice xmlns:v="urn:schemas-microsoft-com:vml" Requires="v">
                <p:oleObj spid="_x0000_s73733" name="Bitmap Image" r:id="rId9" imgW="2809524" imgH="809738" progId="Paint.Picture">
                  <p:embed/>
                </p:oleObj>
              </mc:Choice>
              <mc:Fallback>
                <p:oleObj name="Bitmap Image" r:id="rId9" imgW="2809524" imgH="809738" progId="Paint.Picture">
                  <p:embed/>
                  <p:pic>
                    <p:nvPicPr>
                      <p:cNvPr id="12"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99222" y="3502214"/>
                        <a:ext cx="1706563"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 name="Picture 12">
            <a:hlinkClick r:id="rId11"/>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82946" y="5717226"/>
            <a:ext cx="1786563" cy="388484"/>
          </a:xfrm>
          <a:prstGeom prst="rect">
            <a:avLst/>
          </a:prstGeom>
        </p:spPr>
      </p:pic>
    </p:spTree>
    <p:extLst>
      <p:ext uri="{BB962C8B-B14F-4D97-AF65-F5344CB8AC3E}">
        <p14:creationId xmlns:p14="http://schemas.microsoft.com/office/powerpoint/2010/main" val="917005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298" b="3747"/>
          <a:stretch/>
        </p:blipFill>
        <p:spPr bwMode="auto">
          <a:xfrm>
            <a:off x="404342" y="294968"/>
            <a:ext cx="3399522" cy="170098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8"/>
          <p:cNvSpPr txBox="1">
            <a:spLocks/>
          </p:cNvSpPr>
          <p:nvPr/>
        </p:nvSpPr>
        <p:spPr>
          <a:xfrm>
            <a:off x="268554" y="2366796"/>
            <a:ext cx="2203899" cy="437573"/>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00" b="1" dirty="0">
                <a:solidFill>
                  <a:srgbClr val="0078D7"/>
                </a:solidFill>
                <a:latin typeface="Segoe UI" panose="020B0502040204020203" pitchFamily="34" charset="0"/>
                <a:ea typeface="Segoe UI" panose="020B0502040204020203" pitchFamily="34" charset="0"/>
                <a:cs typeface="Segoe UI" panose="020B0502040204020203" pitchFamily="34" charset="0"/>
              </a:rPr>
              <a:t>CHALLENGE</a:t>
            </a:r>
          </a:p>
        </p:txBody>
      </p:sp>
      <p:sp>
        <p:nvSpPr>
          <p:cNvPr id="10" name="Text Placeholder 32"/>
          <p:cNvSpPr txBox="1">
            <a:spLocks/>
          </p:cNvSpPr>
          <p:nvPr/>
        </p:nvSpPr>
        <p:spPr>
          <a:xfrm>
            <a:off x="268553" y="2774552"/>
            <a:ext cx="3779571" cy="2309426"/>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00"/>
              </a:lnSpc>
            </a:pPr>
            <a:r>
              <a:rPr lang="en-US" sz="1200" dirty="0">
                <a:latin typeface="Segoe UI" panose="020B0502040204020203" pitchFamily="34" charset="0"/>
                <a:ea typeface="Segoe UI" panose="020B0502040204020203" pitchFamily="34" charset="0"/>
                <a:cs typeface="Segoe UI" panose="020B0502040204020203" pitchFamily="34" charset="0"/>
              </a:rPr>
              <a:t>Leading global manufacturer ThyssenKrupp Elevator maintains more than elevators worldwide, including those at some of the</a:t>
            </a:r>
            <a:r>
              <a:rPr lang="en-US" sz="1200" b="1" dirty="0">
                <a:latin typeface="Segoe UI" panose="020B0502040204020203" pitchFamily="34" charset="0"/>
                <a:ea typeface="Segoe UI" panose="020B0502040204020203" pitchFamily="34" charset="0"/>
                <a:cs typeface="Segoe UI" panose="020B0502040204020203" pitchFamily="34" charset="0"/>
              </a:rPr>
              <a:t>1.1 million </a:t>
            </a:r>
            <a:r>
              <a:rPr lang="en-US" sz="1200" dirty="0">
                <a:latin typeface="Segoe UI" panose="020B0502040204020203" pitchFamily="34" charset="0"/>
                <a:ea typeface="Segoe UI" panose="020B0502040204020203" pitchFamily="34" charset="0"/>
                <a:cs typeface="Segoe UI" panose="020B0502040204020203" pitchFamily="34" charset="0"/>
              </a:rPr>
              <a:t> world’s most iconic buildings.  ThyssenKrupp wanted to better compete in their industry by offering dramatically </a:t>
            </a:r>
            <a:r>
              <a:rPr lang="en-US" sz="1200" b="1" dirty="0">
                <a:latin typeface="Segoe UI" panose="020B0502040204020203" pitchFamily="34" charset="0"/>
                <a:ea typeface="Segoe UI" panose="020B0502040204020203" pitchFamily="34" charset="0"/>
                <a:cs typeface="Segoe UI" panose="020B0502040204020203" pitchFamily="34" charset="0"/>
              </a:rPr>
              <a:t>increased uptime</a:t>
            </a:r>
            <a:r>
              <a:rPr lang="en-US" sz="1200" dirty="0">
                <a:latin typeface="Segoe UI" panose="020B0502040204020203" pitchFamily="34" charset="0"/>
                <a:ea typeface="Segoe UI" panose="020B0502040204020203" pitchFamily="34" charset="0"/>
                <a:cs typeface="Segoe UI" panose="020B0502040204020203" pitchFamily="34" charset="0"/>
              </a:rPr>
              <a:t>, taking preventative maintenance a step further to predictive and even </a:t>
            </a:r>
            <a:r>
              <a:rPr lang="en-US" sz="1200" b="1" dirty="0">
                <a:latin typeface="Segoe UI" panose="020B0502040204020203" pitchFamily="34" charset="0"/>
                <a:ea typeface="Segoe UI" panose="020B0502040204020203" pitchFamily="34" charset="0"/>
                <a:cs typeface="Segoe UI" panose="020B0502040204020203" pitchFamily="34" charset="0"/>
              </a:rPr>
              <a:t>pre-emptive service</a:t>
            </a:r>
            <a:r>
              <a:rPr lang="en-US" sz="1200" dirty="0">
                <a:latin typeface="Segoe UI" panose="020B0502040204020203" pitchFamily="34" charset="0"/>
                <a:ea typeface="Segoe UI" panose="020B0502040204020203" pitchFamily="34" charset="0"/>
                <a:cs typeface="Segoe UI" panose="020B0502040204020203" pitchFamily="34" charset="0"/>
              </a:rPr>
              <a:t>. </a:t>
            </a:r>
          </a:p>
        </p:txBody>
      </p:sp>
      <p:sp>
        <p:nvSpPr>
          <p:cNvPr id="12" name="Text Placeholder 36"/>
          <p:cNvSpPr txBox="1">
            <a:spLocks/>
          </p:cNvSpPr>
          <p:nvPr/>
        </p:nvSpPr>
        <p:spPr>
          <a:xfrm>
            <a:off x="8240057" y="2774552"/>
            <a:ext cx="3629750" cy="21585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00"/>
              </a:lnSpc>
              <a:spcBef>
                <a:spcPts val="500"/>
              </a:spcBef>
              <a:buFont typeface="Courier New" panose="02070309020205020404" pitchFamily="49" charset="0"/>
              <a:buChar char="o"/>
            </a:pPr>
            <a:r>
              <a:rPr lang="en-US" sz="1200" b="1" dirty="0">
                <a:latin typeface="Segoe UI" panose="020B0502040204020203" pitchFamily="34" charset="0"/>
                <a:ea typeface="Segoe UI" panose="020B0502040204020203" pitchFamily="34" charset="0"/>
                <a:cs typeface="Segoe UI" panose="020B0502040204020203" pitchFamily="34" charset="0"/>
              </a:rPr>
              <a:t>Increases reliability </a:t>
            </a:r>
            <a:r>
              <a:rPr lang="en-US" sz="1200" dirty="0">
                <a:latin typeface="Segoe UI" panose="020B0502040204020203" pitchFamily="34" charset="0"/>
                <a:ea typeface="Segoe UI" panose="020B0502040204020203" pitchFamily="34" charset="0"/>
                <a:cs typeface="Segoe UI" panose="020B0502040204020203" pitchFamily="34" charset="0"/>
              </a:rPr>
              <a:t>through predictive maintenance and rapid, remote diagnostic capabilities</a:t>
            </a:r>
          </a:p>
          <a:p>
            <a:pPr>
              <a:lnSpc>
                <a:spcPts val="1700"/>
              </a:lnSpc>
              <a:spcBef>
                <a:spcPts val="500"/>
              </a:spcBef>
              <a:buFont typeface="Courier New" panose="02070309020205020404" pitchFamily="49" charset="0"/>
              <a:buChar char="o"/>
            </a:pPr>
            <a:r>
              <a:rPr lang="en-US" sz="1200" b="1" dirty="0">
                <a:latin typeface="Segoe UI" panose="020B0502040204020203" pitchFamily="34" charset="0"/>
                <a:ea typeface="Segoe UI" panose="020B0502040204020203" pitchFamily="34" charset="0"/>
                <a:cs typeface="Segoe UI" panose="020B0502040204020203" pitchFamily="34" charset="0"/>
              </a:rPr>
              <a:t>Reduces costs </a:t>
            </a:r>
            <a:r>
              <a:rPr lang="en-US" sz="1200" dirty="0">
                <a:latin typeface="Segoe UI" panose="020B0502040204020203" pitchFamily="34" charset="0"/>
                <a:ea typeface="Segoe UI" panose="020B0502040204020203" pitchFamily="34" charset="0"/>
                <a:cs typeface="Segoe UI" panose="020B0502040204020203" pitchFamily="34" charset="0"/>
              </a:rPr>
              <a:t>for ThyssenKrupp and their customers</a:t>
            </a:r>
          </a:p>
          <a:p>
            <a:pPr>
              <a:lnSpc>
                <a:spcPts val="1700"/>
              </a:lnSpc>
              <a:spcBef>
                <a:spcPts val="500"/>
              </a:spcBef>
              <a:buFont typeface="Courier New" panose="02070309020205020404" pitchFamily="49" charset="0"/>
              <a:buChar char="o"/>
            </a:pPr>
            <a:r>
              <a:rPr lang="en-US" sz="1200" dirty="0">
                <a:latin typeface="Segoe UI" panose="020B0502040204020203" pitchFamily="34" charset="0"/>
                <a:ea typeface="Segoe UI" panose="020B0502040204020203" pitchFamily="34" charset="0"/>
                <a:cs typeface="Segoe UI" panose="020B0502040204020203" pitchFamily="34" charset="0"/>
              </a:rPr>
              <a:t>Rich,</a:t>
            </a:r>
            <a:r>
              <a:rPr lang="en-US" sz="1200" b="1" dirty="0">
                <a:latin typeface="Segoe UI" panose="020B0502040204020203" pitchFamily="34" charset="0"/>
                <a:ea typeface="Segoe UI" panose="020B0502040204020203" pitchFamily="34" charset="0"/>
                <a:cs typeface="Segoe UI" panose="020B0502040204020203" pitchFamily="34" charset="0"/>
              </a:rPr>
              <a:t> real-time </a:t>
            </a:r>
            <a:r>
              <a:rPr lang="en-US" sz="1200" dirty="0">
                <a:latin typeface="Segoe UI" panose="020B0502040204020203" pitchFamily="34" charset="0"/>
                <a:ea typeface="Segoe UI" panose="020B0502040204020203" pitchFamily="34" charset="0"/>
                <a:cs typeface="Segoe UI" panose="020B0502040204020203" pitchFamily="34" charset="0"/>
              </a:rPr>
              <a:t>data visualization</a:t>
            </a:r>
          </a:p>
          <a:p>
            <a:pPr>
              <a:lnSpc>
                <a:spcPts val="1700"/>
              </a:lnSpc>
              <a:spcBef>
                <a:spcPts val="500"/>
              </a:spcBef>
              <a:buFont typeface="Courier New" panose="02070309020205020404" pitchFamily="49" charset="0"/>
              <a:buChar char="o"/>
            </a:pPr>
            <a:r>
              <a:rPr lang="en-US" sz="1200" dirty="0">
                <a:latin typeface="Segoe UI" panose="020B0502040204020203" pitchFamily="34" charset="0"/>
                <a:ea typeface="Segoe UI" panose="020B0502040204020203" pitchFamily="34" charset="0"/>
                <a:cs typeface="Segoe UI" panose="020B0502040204020203" pitchFamily="34" charset="0"/>
              </a:rPr>
              <a:t>Data continually feeds into dynamic predictive models</a:t>
            </a:r>
          </a:p>
          <a:p>
            <a:pPr>
              <a:lnSpc>
                <a:spcPts val="1700"/>
              </a:lnSpc>
              <a:spcBef>
                <a:spcPts val="0"/>
              </a:spcBef>
              <a:buFont typeface="Courier New" panose="02070309020205020404" pitchFamily="49" charset="0"/>
              <a:buChar char="o"/>
            </a:pPr>
            <a:endParaRPr lang="en-US" sz="1200" dirty="0">
              <a:latin typeface="Segoe UI" panose="020B0502040204020203" pitchFamily="34" charset="0"/>
              <a:ea typeface="Segoe UI" panose="020B0502040204020203" pitchFamily="34" charset="0"/>
              <a:cs typeface="Segoe UI" panose="020B0502040204020203" pitchFamily="34" charset="0"/>
            </a:endParaRPr>
          </a:p>
        </p:txBody>
      </p:sp>
      <p:sp>
        <p:nvSpPr>
          <p:cNvPr id="18" name="Text Placeholder 28"/>
          <p:cNvSpPr txBox="1">
            <a:spLocks/>
          </p:cNvSpPr>
          <p:nvPr/>
        </p:nvSpPr>
        <p:spPr>
          <a:xfrm>
            <a:off x="8240057" y="2366796"/>
            <a:ext cx="2203899" cy="437573"/>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00" b="1" dirty="0">
                <a:solidFill>
                  <a:srgbClr val="0078D7"/>
                </a:solidFill>
                <a:latin typeface="Segoe UI" panose="020B0502040204020203" pitchFamily="34" charset="0"/>
                <a:ea typeface="Segoe UI" panose="020B0502040204020203" pitchFamily="34" charset="0"/>
                <a:cs typeface="Segoe UI" panose="020B0502040204020203" pitchFamily="34" charset="0"/>
              </a:rPr>
              <a:t>BENEFITS</a:t>
            </a:r>
          </a:p>
        </p:txBody>
      </p:sp>
      <p:sp>
        <p:nvSpPr>
          <p:cNvPr id="20" name="Text Placeholder 28"/>
          <p:cNvSpPr txBox="1">
            <a:spLocks/>
          </p:cNvSpPr>
          <p:nvPr/>
        </p:nvSpPr>
        <p:spPr>
          <a:xfrm>
            <a:off x="4184106" y="2366796"/>
            <a:ext cx="2203899" cy="437573"/>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00" b="1" dirty="0">
                <a:solidFill>
                  <a:srgbClr val="0078D7"/>
                </a:solidFill>
                <a:latin typeface="Segoe UI" panose="020B0502040204020203" pitchFamily="34" charset="0"/>
                <a:ea typeface="Segoe UI" panose="020B0502040204020203" pitchFamily="34" charset="0"/>
                <a:cs typeface="Segoe UI" panose="020B0502040204020203" pitchFamily="34" charset="0"/>
              </a:rPr>
              <a:t>SOLUTION</a:t>
            </a:r>
          </a:p>
        </p:txBody>
      </p:sp>
      <p:sp>
        <p:nvSpPr>
          <p:cNvPr id="21" name="Text Placeholder 32"/>
          <p:cNvSpPr txBox="1">
            <a:spLocks/>
          </p:cNvSpPr>
          <p:nvPr/>
        </p:nvSpPr>
        <p:spPr>
          <a:xfrm>
            <a:off x="4180358" y="2774552"/>
            <a:ext cx="3811117" cy="2309426"/>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00"/>
              </a:lnSpc>
            </a:pPr>
            <a:r>
              <a:rPr lang="en-US" sz="1200" dirty="0">
                <a:latin typeface="Segoe UI" panose="020B0502040204020203" pitchFamily="34" charset="0"/>
                <a:ea typeface="Segoe UI" panose="020B0502040204020203" pitchFamily="34" charset="0"/>
                <a:cs typeface="Segoe UI" panose="020B0502040204020203" pitchFamily="34" charset="0"/>
              </a:rPr>
              <a:t>ThyssenKrupp teamed up with Microsoft and CGI to create a connected, </a:t>
            </a:r>
            <a:r>
              <a:rPr lang="en-US" sz="1200" b="1" dirty="0">
                <a:latin typeface="Segoe UI" panose="020B0502040204020203" pitchFamily="34" charset="0"/>
                <a:ea typeface="Segoe UI" panose="020B0502040204020203" pitchFamily="34" charset="0"/>
                <a:cs typeface="Segoe UI" panose="020B0502040204020203" pitchFamily="34" charset="0"/>
              </a:rPr>
              <a:t>intelligent</a:t>
            </a:r>
            <a:r>
              <a:rPr lang="en-US" sz="1200" dirty="0">
                <a:latin typeface="Segoe UI" panose="020B0502040204020203" pitchFamily="34" charset="0"/>
                <a:ea typeface="Segoe UI" panose="020B0502040204020203" pitchFamily="34" charset="0"/>
                <a:cs typeface="Segoe UI" panose="020B0502040204020203" pitchFamily="34" charset="0"/>
              </a:rPr>
              <a:t> asset monitoring </a:t>
            </a:r>
            <a:r>
              <a:rPr lang="en-US" sz="1200" b="1" dirty="0">
                <a:latin typeface="Segoe UI" panose="020B0502040204020203" pitchFamily="34" charset="0"/>
                <a:ea typeface="Segoe UI" panose="020B0502040204020203" pitchFamily="34" charset="0"/>
                <a:cs typeface="Segoe UI" panose="020B0502040204020203" pitchFamily="34" charset="0"/>
              </a:rPr>
              <a:t>system</a:t>
            </a:r>
            <a:r>
              <a:rPr lang="en-US" sz="1200" dirty="0">
                <a:latin typeface="Segoe UI" panose="020B0502040204020203" pitchFamily="34" charset="0"/>
                <a:ea typeface="Segoe UI" panose="020B0502040204020203" pitchFamily="34" charset="0"/>
                <a:cs typeface="Segoe UI" panose="020B0502040204020203" pitchFamily="34" charset="0"/>
              </a:rPr>
              <a:t> based on Microsoft Azure Intelligent Systems Service, Power BI for Office 365, and Microsoft Azure Machine Learning.  The solution connects thousands of sensors and systems in its elevators to the </a:t>
            </a:r>
            <a:r>
              <a:rPr lang="en-US" sz="1200" b="1" dirty="0">
                <a:latin typeface="Segoe UI" panose="020B0502040204020203" pitchFamily="34" charset="0"/>
                <a:ea typeface="Segoe UI" panose="020B0502040204020203" pitchFamily="34" charset="0"/>
                <a:cs typeface="Segoe UI" panose="020B0502040204020203" pitchFamily="34" charset="0"/>
              </a:rPr>
              <a:t>cloud</a:t>
            </a:r>
            <a:r>
              <a:rPr lang="en-US" sz="1200" dirty="0">
                <a:latin typeface="Segoe UI" panose="020B0502040204020203" pitchFamily="34" charset="0"/>
                <a:ea typeface="Segoe UI" panose="020B0502040204020203" pitchFamily="34" charset="0"/>
                <a:cs typeface="Segoe UI" panose="020B0502040204020203" pitchFamily="34" charset="0"/>
              </a:rPr>
              <a:t> and draws this data into a </a:t>
            </a:r>
            <a:r>
              <a:rPr lang="en-US" sz="1200" b="1" dirty="0">
                <a:latin typeface="Segoe UI" panose="020B0502040204020203" pitchFamily="34" charset="0"/>
                <a:ea typeface="Segoe UI" panose="020B0502040204020203" pitchFamily="34" charset="0"/>
                <a:cs typeface="Segoe UI" panose="020B0502040204020203" pitchFamily="34" charset="0"/>
              </a:rPr>
              <a:t>dashboard</a:t>
            </a:r>
            <a:r>
              <a:rPr lang="en-US" sz="1200" dirty="0">
                <a:latin typeface="Segoe UI" panose="020B0502040204020203" pitchFamily="34" charset="0"/>
                <a:ea typeface="Segoe UI" panose="020B0502040204020203" pitchFamily="34" charset="0"/>
                <a:cs typeface="Segoe UI" panose="020B0502040204020203" pitchFamily="34" charset="0"/>
              </a:rPr>
              <a:t> available on PCs and </a:t>
            </a:r>
            <a:r>
              <a:rPr lang="en-US" sz="1200" b="1" dirty="0">
                <a:latin typeface="Segoe UI" panose="020B0502040204020203" pitchFamily="34" charset="0"/>
                <a:ea typeface="Segoe UI" panose="020B0502040204020203" pitchFamily="34" charset="0"/>
                <a:cs typeface="Segoe UI" panose="020B0502040204020203" pitchFamily="34" charset="0"/>
              </a:rPr>
              <a:t>mobile</a:t>
            </a:r>
            <a:r>
              <a:rPr lang="en-US" sz="1200" dirty="0">
                <a:latin typeface="Segoe UI" panose="020B0502040204020203" pitchFamily="34" charset="0"/>
                <a:ea typeface="Segoe UI" panose="020B0502040204020203" pitchFamily="34" charset="0"/>
                <a:cs typeface="Segoe UI" panose="020B0502040204020203" pitchFamily="34" charset="0"/>
              </a:rPr>
              <a:t> devices for a real-time view of key performance indicators.</a:t>
            </a:r>
          </a:p>
          <a:p>
            <a:pPr>
              <a:lnSpc>
                <a:spcPts val="1700"/>
              </a:lnSpc>
            </a:pPr>
            <a:r>
              <a:rPr lang="en-US" sz="1200" dirty="0">
                <a:latin typeface="Segoe UI" panose="020B0502040204020203" pitchFamily="34" charset="0"/>
                <a:ea typeface="Segoe UI" panose="020B0502040204020203" pitchFamily="34" charset="0"/>
                <a:cs typeface="Segoe UI" panose="020B0502040204020203" pitchFamily="34" charset="0"/>
              </a:rPr>
              <a:t>. </a:t>
            </a:r>
          </a:p>
        </p:txBody>
      </p:sp>
      <p:sp>
        <p:nvSpPr>
          <p:cNvPr id="23" name="Text Placeholder 41"/>
          <p:cNvSpPr txBox="1">
            <a:spLocks/>
          </p:cNvSpPr>
          <p:nvPr/>
        </p:nvSpPr>
        <p:spPr>
          <a:xfrm>
            <a:off x="8788400" y="1568296"/>
            <a:ext cx="2953131" cy="241454"/>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400" dirty="0">
                <a:solidFill>
                  <a:schemeClr val="accent4"/>
                </a:solidFill>
                <a:latin typeface="Segoe UI"/>
                <a:hlinkClick r:id="rId4"/>
              </a:rPr>
              <a:t>THYSSENKRUPP ELEVATOR VIDEO</a:t>
            </a:r>
            <a:endParaRPr lang="nl-NL" sz="1400" dirty="0">
              <a:solidFill>
                <a:schemeClr val="accent4"/>
              </a:solidFill>
              <a:latin typeface="Segoe UI"/>
            </a:endParaRPr>
          </a:p>
        </p:txBody>
      </p:sp>
      <p:sp>
        <p:nvSpPr>
          <p:cNvPr id="17" name="Text Placeholder 28"/>
          <p:cNvSpPr txBox="1">
            <a:spLocks/>
          </p:cNvSpPr>
          <p:nvPr/>
        </p:nvSpPr>
        <p:spPr>
          <a:xfrm>
            <a:off x="4180358" y="597402"/>
            <a:ext cx="5420842" cy="97089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3000" dirty="0">
                <a:latin typeface="Segoe UI Light" panose="020B0502040204020203" pitchFamily="34" charset="0"/>
                <a:ea typeface="Segoe UI" panose="020B0502040204020203" pitchFamily="34" charset="0"/>
                <a:cs typeface="Segoe UI" panose="020B0502040204020203" pitchFamily="34" charset="0"/>
              </a:rPr>
              <a:t>The Internet of Things gives the world’s cities a major lift</a:t>
            </a:r>
            <a:endParaRPr lang="en-US" sz="2000" b="1" dirty="0">
              <a:latin typeface="Segoe UI" panose="020B0502040204020203" pitchFamily="34" charset="0"/>
              <a:ea typeface="Segoe UI" panose="020B0502040204020203" pitchFamily="34" charset="0"/>
              <a:cs typeface="Segoe UI" panose="020B0502040204020203" pitchFamily="34" charset="0"/>
            </a:endParaRPr>
          </a:p>
        </p:txBody>
      </p:sp>
      <p:sp>
        <p:nvSpPr>
          <p:cNvPr id="14" name="Text Placeholder 38"/>
          <p:cNvSpPr txBox="1">
            <a:spLocks/>
          </p:cNvSpPr>
          <p:nvPr/>
        </p:nvSpPr>
        <p:spPr>
          <a:xfrm>
            <a:off x="6105525" y="5077469"/>
            <a:ext cx="5612752" cy="987989"/>
          </a:xfrm>
          <a:prstGeom prst="rect">
            <a:avLst/>
          </a:prstGeom>
        </p:spPr>
        <p:txBody>
          <a:bodyPr vert="horz"/>
          <a:lstStyle>
            <a:lvl1pPr marL="0" marR="0" indent="0" algn="r" defTabSz="685835" rtl="0" eaLnBrk="1" fontAlgn="auto" latinLnBrk="0" hangingPunct="1">
              <a:lnSpc>
                <a:spcPct val="100000"/>
              </a:lnSpc>
              <a:spcBef>
                <a:spcPts val="1800"/>
              </a:spcBef>
              <a:spcAft>
                <a:spcPts val="0"/>
              </a:spcAft>
              <a:buClrTx/>
              <a:buSzTx/>
              <a:buFontTx/>
              <a:buNone/>
              <a:tabLst/>
              <a:defRPr sz="24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FFFFFF"/>
                </a:solidFill>
                <a:latin typeface="Segoe UI Light"/>
              </a:rPr>
              <a:t>“We wanted to go beyond the industry standard of preventative maintenance, to offer predictive and even preemptive maintenance.” </a:t>
            </a:r>
            <a:endParaRPr lang="en-US" sz="1600" dirty="0">
              <a:solidFill>
                <a:srgbClr val="FFFFFF"/>
              </a:solidFill>
              <a:latin typeface="Segoe UI Light"/>
            </a:endParaRPr>
          </a:p>
        </p:txBody>
      </p:sp>
      <p:sp>
        <p:nvSpPr>
          <p:cNvPr id="19" name="Text Placeholder 41"/>
          <p:cNvSpPr txBox="1">
            <a:spLocks/>
          </p:cNvSpPr>
          <p:nvPr/>
        </p:nvSpPr>
        <p:spPr>
          <a:xfrm>
            <a:off x="9652612" y="6209867"/>
            <a:ext cx="2022596" cy="482909"/>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nl-NL" sz="1200" dirty="0">
                <a:solidFill>
                  <a:srgbClr val="FFFFFF"/>
                </a:solidFill>
                <a:latin typeface="Segoe UI"/>
              </a:rPr>
              <a:t>Andreas Schierenbeck</a:t>
            </a:r>
            <a:br>
              <a:rPr lang="nl-NL" sz="1200" dirty="0">
                <a:solidFill>
                  <a:srgbClr val="FFFFFF"/>
                </a:solidFill>
                <a:latin typeface="Segoe UI"/>
              </a:rPr>
            </a:br>
            <a:r>
              <a:rPr lang="en-US" sz="800" i="1" dirty="0">
                <a:solidFill>
                  <a:srgbClr val="FFFFFF"/>
                </a:solidFill>
                <a:latin typeface="Segoe UI"/>
              </a:rPr>
              <a:t>CEO</a:t>
            </a: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77697" y="382734"/>
            <a:ext cx="1740580" cy="505306"/>
          </a:xfrm>
          <a:prstGeom prst="rect">
            <a:avLst/>
          </a:prstGeom>
        </p:spPr>
      </p:pic>
    </p:spTree>
    <p:extLst>
      <p:ext uri="{BB962C8B-B14F-4D97-AF65-F5344CB8AC3E}">
        <p14:creationId xmlns:p14="http://schemas.microsoft.com/office/powerpoint/2010/main" val="709363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487"/>
            <a:ext cx="12192000" cy="6934130"/>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78" name="Rectangle 77"/>
          <p:cNvSpPr/>
          <p:nvPr/>
        </p:nvSpPr>
        <p:spPr bwMode="auto">
          <a:xfrm>
            <a:off x="124771" y="91137"/>
            <a:ext cx="11877497" cy="437753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ea typeface="Segoe UI" pitchFamily="34" charset="0"/>
                <a:cs typeface="Segoe UI" pitchFamily="34" charset="0"/>
              </a:rPr>
              <a:t>Platform Services</a:t>
            </a:r>
          </a:p>
        </p:txBody>
      </p:sp>
      <p:sp>
        <p:nvSpPr>
          <p:cNvPr id="75" name="Rectangle 74"/>
          <p:cNvSpPr/>
          <p:nvPr/>
        </p:nvSpPr>
        <p:spPr bwMode="auto">
          <a:xfrm>
            <a:off x="348143" y="522379"/>
            <a:ext cx="1517289" cy="389696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FF"/>
                </a:solidFill>
                <a:ea typeface="Segoe UI" pitchFamily="34" charset="0"/>
                <a:cs typeface="Segoe UI" pitchFamily="34" charset="0"/>
              </a:rPr>
              <a:t>Security &amp; Management</a:t>
            </a:r>
          </a:p>
        </p:txBody>
      </p:sp>
      <p:sp>
        <p:nvSpPr>
          <p:cNvPr id="87" name="Rectangle 86"/>
          <p:cNvSpPr/>
          <p:nvPr/>
        </p:nvSpPr>
        <p:spPr bwMode="auto">
          <a:xfrm>
            <a:off x="0" y="4468669"/>
            <a:ext cx="12192000" cy="2404834"/>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ea typeface="Segoe UI" pitchFamily="34" charset="0"/>
                <a:cs typeface="Segoe UI" pitchFamily="34" charset="0"/>
              </a:rPr>
              <a:t>Infrastructure Services</a:t>
            </a:r>
          </a:p>
        </p:txBody>
      </p:sp>
      <p:sp>
        <p:nvSpPr>
          <p:cNvPr id="31" name="Rectangle 30"/>
          <p:cNvSpPr/>
          <p:nvPr/>
        </p:nvSpPr>
        <p:spPr bwMode="auto">
          <a:xfrm>
            <a:off x="124771" y="4834576"/>
            <a:ext cx="2577487" cy="77387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Compute</a:t>
            </a:r>
          </a:p>
        </p:txBody>
      </p:sp>
      <p:sp>
        <p:nvSpPr>
          <p:cNvPr id="32" name="Rectangle 31"/>
          <p:cNvSpPr/>
          <p:nvPr/>
        </p:nvSpPr>
        <p:spPr bwMode="auto">
          <a:xfrm>
            <a:off x="2879912" y="4834576"/>
            <a:ext cx="2835269"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Storage</a:t>
            </a:r>
          </a:p>
        </p:txBody>
      </p:sp>
      <p:sp>
        <p:nvSpPr>
          <p:cNvPr id="56" name="Rectangle 55"/>
          <p:cNvSpPr/>
          <p:nvPr/>
        </p:nvSpPr>
        <p:spPr bwMode="auto">
          <a:xfrm>
            <a:off x="-140398" y="5735057"/>
            <a:ext cx="12393406" cy="107584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gradFill>
                  <a:gsLst>
                    <a:gs pos="0">
                      <a:srgbClr val="FFFFFF"/>
                    </a:gs>
                    <a:gs pos="100000">
                      <a:srgbClr val="FFFFFF"/>
                    </a:gs>
                  </a:gsLst>
                  <a:lin ang="5400000" scaled="0"/>
                </a:gradFill>
                <a:ea typeface="Segoe UI" pitchFamily="34" charset="0"/>
                <a:cs typeface="Segoe UI" pitchFamily="34" charset="0"/>
              </a:rPr>
              <a:t>Datacenter Infrastructure (24 Regions, 19 Online)</a:t>
            </a:r>
          </a:p>
        </p:txBody>
      </p:sp>
      <p:grpSp>
        <p:nvGrpSpPr>
          <p:cNvPr id="5" name="Group 4"/>
          <p:cNvGrpSpPr/>
          <p:nvPr/>
        </p:nvGrpSpPr>
        <p:grpSpPr>
          <a:xfrm>
            <a:off x="-246426" y="6169666"/>
            <a:ext cx="12602556" cy="764951"/>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185429" y="523890"/>
            <a:ext cx="3613920" cy="1403307"/>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Web and Mobile</a:t>
              </a:r>
            </a:p>
          </p:txBody>
        </p:sp>
        <p:grpSp>
          <p:nvGrpSpPr>
            <p:cNvPr id="137" name="Group 136"/>
            <p:cNvGrpSpPr/>
            <p:nvPr/>
          </p:nvGrpSpPr>
          <p:grpSpPr>
            <a:xfrm>
              <a:off x="5594200" y="1976912"/>
              <a:ext cx="1008542" cy="316971"/>
              <a:chOff x="5594200" y="1976912"/>
              <a:chExt cx="1008542" cy="316971"/>
            </a:xfrm>
          </p:grpSpPr>
          <p:sp>
            <p:nvSpPr>
              <p:cNvPr id="151" name="TextBox 150"/>
              <p:cNvSpPr txBox="1"/>
              <p:nvPr/>
            </p:nvSpPr>
            <p:spPr>
              <a:xfrm>
                <a:off x="5943586" y="199277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594200" y="1976912"/>
                <a:ext cx="286784" cy="286785"/>
              </a:xfrm>
              <a:prstGeom prst="rect">
                <a:avLst/>
              </a:prstGeom>
            </p:spPr>
          </p:pic>
        </p:grpSp>
        <p:grpSp>
          <p:nvGrpSpPr>
            <p:cNvPr id="138" name="Group 137"/>
            <p:cNvGrpSpPr/>
            <p:nvPr/>
          </p:nvGrpSpPr>
          <p:grpSpPr>
            <a:xfrm>
              <a:off x="5600026" y="2468878"/>
              <a:ext cx="1016034" cy="291093"/>
              <a:chOff x="5600026" y="2468878"/>
              <a:chExt cx="1016034" cy="291093"/>
            </a:xfrm>
          </p:grpSpPr>
          <p:sp>
            <p:nvSpPr>
              <p:cNvPr id="153" name="TextBox 152"/>
              <p:cNvSpPr txBox="1"/>
              <p:nvPr/>
            </p:nvSpPr>
            <p:spPr>
              <a:xfrm>
                <a:off x="5956904" y="2495182"/>
                <a:ext cx="659156" cy="26163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600026" y="2468878"/>
                <a:ext cx="291092" cy="291093"/>
              </a:xfrm>
              <a:prstGeom prst="rect">
                <a:avLst/>
              </a:prstGeom>
            </p:spPr>
          </p:pic>
        </p:grpSp>
        <p:grpSp>
          <p:nvGrpSpPr>
            <p:cNvPr id="141" name="Group 140"/>
            <p:cNvGrpSpPr/>
            <p:nvPr/>
          </p:nvGrpSpPr>
          <p:grpSpPr>
            <a:xfrm>
              <a:off x="7471235" y="1938824"/>
              <a:ext cx="1007917" cy="339779"/>
              <a:chOff x="7471235" y="1938824"/>
              <a:chExt cx="1007917" cy="339779"/>
            </a:xfrm>
          </p:grpSpPr>
          <p:sp>
            <p:nvSpPr>
              <p:cNvPr id="155" name="TextBox 154"/>
              <p:cNvSpPr txBox="1"/>
              <p:nvPr/>
            </p:nvSpPr>
            <p:spPr>
              <a:xfrm>
                <a:off x="7819996" y="197749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471235" y="1938824"/>
                <a:ext cx="291545" cy="291546"/>
              </a:xfrm>
              <a:prstGeom prst="rect">
                <a:avLst/>
              </a:prstGeom>
            </p:spPr>
          </p:pic>
        </p:grpSp>
        <p:grpSp>
          <p:nvGrpSpPr>
            <p:cNvPr id="139" name="Group 138"/>
            <p:cNvGrpSpPr/>
            <p:nvPr/>
          </p:nvGrpSpPr>
          <p:grpSpPr>
            <a:xfrm>
              <a:off x="6522621" y="1960361"/>
              <a:ext cx="1018326" cy="294805"/>
              <a:chOff x="6522621" y="1960361"/>
              <a:chExt cx="1018326" cy="294805"/>
            </a:xfrm>
          </p:grpSpPr>
          <p:sp>
            <p:nvSpPr>
              <p:cNvPr id="157" name="TextBox 156"/>
              <p:cNvSpPr txBox="1"/>
              <p:nvPr/>
            </p:nvSpPr>
            <p:spPr>
              <a:xfrm>
                <a:off x="6881791" y="1980087"/>
                <a:ext cx="659156" cy="256602"/>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2621" y="1960361"/>
                <a:ext cx="294804" cy="294805"/>
              </a:xfrm>
              <a:prstGeom prst="rect">
                <a:avLst/>
              </a:prstGeom>
            </p:spPr>
          </p:pic>
        </p:grpSp>
        <p:grpSp>
          <p:nvGrpSpPr>
            <p:cNvPr id="140" name="Group 139"/>
            <p:cNvGrpSpPr/>
            <p:nvPr/>
          </p:nvGrpSpPr>
          <p:grpSpPr>
            <a:xfrm>
              <a:off x="6536908" y="2477932"/>
              <a:ext cx="1008542" cy="308500"/>
              <a:chOff x="6536908" y="2477932"/>
              <a:chExt cx="1008542" cy="308500"/>
            </a:xfrm>
          </p:grpSpPr>
          <p:sp>
            <p:nvSpPr>
              <p:cNvPr id="159" name="TextBox 158"/>
              <p:cNvSpPr txBox="1"/>
              <p:nvPr/>
            </p:nvSpPr>
            <p:spPr>
              <a:xfrm>
                <a:off x="6886294" y="248532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36908" y="2477932"/>
                <a:ext cx="292423" cy="292423"/>
              </a:xfrm>
              <a:prstGeom prst="rect">
                <a:avLst/>
              </a:prstGeom>
            </p:spPr>
          </p:pic>
        </p:grpSp>
        <p:grpSp>
          <p:nvGrpSpPr>
            <p:cNvPr id="142" name="Group 141"/>
            <p:cNvGrpSpPr/>
            <p:nvPr/>
          </p:nvGrpSpPr>
          <p:grpSpPr>
            <a:xfrm>
              <a:off x="7480661" y="2473259"/>
              <a:ext cx="1003560" cy="328116"/>
              <a:chOff x="7480661" y="2473259"/>
              <a:chExt cx="1003560" cy="328116"/>
            </a:xfrm>
          </p:grpSpPr>
          <p:sp>
            <p:nvSpPr>
              <p:cNvPr id="161" name="TextBox 160"/>
              <p:cNvSpPr txBox="1"/>
              <p:nvPr/>
            </p:nvSpPr>
            <p:spPr>
              <a:xfrm>
                <a:off x="7825065" y="2500269"/>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480661" y="2473259"/>
                <a:ext cx="289263" cy="289263"/>
              </a:xfrm>
              <a:prstGeom prst="rect">
                <a:avLst/>
              </a:prstGeom>
            </p:spPr>
          </p:pic>
        </p:grpSp>
      </p:grpSp>
      <p:grpSp>
        <p:nvGrpSpPr>
          <p:cNvPr id="395" name="Group 394"/>
          <p:cNvGrpSpPr/>
          <p:nvPr/>
        </p:nvGrpSpPr>
        <p:grpSpPr>
          <a:xfrm>
            <a:off x="1975470" y="3533308"/>
            <a:ext cx="2358557" cy="823962"/>
            <a:chOff x="2392677" y="3336393"/>
            <a:chExt cx="2405851" cy="840484"/>
          </a:xfrm>
        </p:grpSpPr>
        <p:sp>
          <p:nvSpPr>
            <p:cNvPr id="38" name="Rectangle 37"/>
            <p:cNvSpPr/>
            <p:nvPr/>
          </p:nvSpPr>
          <p:spPr bwMode="auto">
            <a:xfrm>
              <a:off x="2392677" y="3336393"/>
              <a:ext cx="2405851"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Media &amp; CDN</a:t>
              </a:r>
            </a:p>
          </p:txBody>
        </p:sp>
        <p:grpSp>
          <p:nvGrpSpPr>
            <p:cNvPr id="343" name="Group 342"/>
            <p:cNvGrpSpPr/>
            <p:nvPr/>
          </p:nvGrpSpPr>
          <p:grpSpPr>
            <a:xfrm>
              <a:off x="3589335" y="3766457"/>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13950" eaLnBrk="0" fontAlgn="base" hangingPunct="0">
                  <a:lnSpc>
                    <a:spcPts val="800"/>
                  </a:lnSpc>
                  <a:spcBef>
                    <a:spcPct val="0"/>
                  </a:spcBef>
                  <a:spcAft>
                    <a:spcPct val="0"/>
                  </a:spcAft>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342" name="Group 341"/>
            <p:cNvGrpSpPr/>
            <p:nvPr/>
          </p:nvGrpSpPr>
          <p:grpSpPr>
            <a:xfrm>
              <a:off x="2602049" y="3774113"/>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grpSp>
      <p:grpSp>
        <p:nvGrpSpPr>
          <p:cNvPr id="387" name="Group 386"/>
          <p:cNvGrpSpPr/>
          <p:nvPr/>
        </p:nvGrpSpPr>
        <p:grpSpPr>
          <a:xfrm>
            <a:off x="4541152" y="2067271"/>
            <a:ext cx="2740792" cy="2290000"/>
            <a:chOff x="5864958" y="2910816"/>
            <a:chExt cx="2795751" cy="2335919"/>
          </a:xfrm>
          <a:solidFill>
            <a:schemeClr val="accent2"/>
          </a:solidFill>
        </p:grpSpPr>
        <p:sp>
          <p:nvSpPr>
            <p:cNvPr id="39" name="Rectangle 38"/>
            <p:cNvSpPr/>
            <p:nvPr/>
          </p:nvSpPr>
          <p:spPr bwMode="auto">
            <a:xfrm>
              <a:off x="5864958" y="2910816"/>
              <a:ext cx="2795751" cy="2335919"/>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Analytics &amp; </a:t>
              </a:r>
              <a:r>
                <a:rPr lang="en-US" sz="1176" b="1" kern="0" dirty="0" err="1">
                  <a:gradFill>
                    <a:gsLst>
                      <a:gs pos="0">
                        <a:srgbClr val="FFFFFF"/>
                      </a:gs>
                      <a:gs pos="100000">
                        <a:srgbClr val="FFFFFF"/>
                      </a:gs>
                    </a:gsLst>
                    <a:lin ang="5400000" scaled="0"/>
                  </a:gradFill>
                  <a:ea typeface="Segoe UI" pitchFamily="34" charset="0"/>
                  <a:cs typeface="Segoe UI" pitchFamily="34" charset="0"/>
                </a:rPr>
                <a:t>IoT</a:t>
              </a:r>
              <a:endParaRPr lang="en-US" sz="1176"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a:grpFill/>
          </p:grpSpPr>
          <p:sp>
            <p:nvSpPr>
              <p:cNvPr id="181" name="TextBox 180"/>
              <p:cNvSpPr txBox="1"/>
              <p:nvPr/>
            </p:nvSpPr>
            <p:spPr>
              <a:xfrm>
                <a:off x="6617233" y="3498385"/>
                <a:ext cx="659156" cy="301105"/>
              </a:xfrm>
              <a:prstGeom prst="rect">
                <a:avLst/>
              </a:prstGeom>
              <a:grp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a:grpFill/>
            </p:spPr>
          </p:pic>
        </p:grpSp>
        <p:grpSp>
          <p:nvGrpSpPr>
            <p:cNvPr id="382" name="Group 381"/>
            <p:cNvGrpSpPr/>
            <p:nvPr/>
          </p:nvGrpSpPr>
          <p:grpSpPr>
            <a:xfrm>
              <a:off x="7430331" y="3487300"/>
              <a:ext cx="1012136" cy="319344"/>
              <a:chOff x="7430331" y="3487300"/>
              <a:chExt cx="1012136" cy="319344"/>
            </a:xfrm>
            <a:grpFill/>
          </p:grpSpPr>
          <p:sp>
            <p:nvSpPr>
              <p:cNvPr id="183" name="TextBox 182"/>
              <p:cNvSpPr txBox="1"/>
              <p:nvPr/>
            </p:nvSpPr>
            <p:spPr>
              <a:xfrm>
                <a:off x="7783311" y="3505539"/>
                <a:ext cx="659156" cy="301105"/>
              </a:xfrm>
              <a:prstGeom prst="rect">
                <a:avLst/>
              </a:prstGeom>
              <a:grp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a:grpFill/>
            </p:spPr>
          </p:pic>
        </p:grpSp>
        <p:grpSp>
          <p:nvGrpSpPr>
            <p:cNvPr id="383" name="Group 382"/>
            <p:cNvGrpSpPr/>
            <p:nvPr/>
          </p:nvGrpSpPr>
          <p:grpSpPr>
            <a:xfrm>
              <a:off x="6197972" y="4617996"/>
              <a:ext cx="1022705" cy="345461"/>
              <a:chOff x="6197972" y="4617996"/>
              <a:chExt cx="1022705" cy="345461"/>
            </a:xfrm>
            <a:grpFill/>
          </p:grpSpPr>
          <p:sp>
            <p:nvSpPr>
              <p:cNvPr id="185" name="TextBox 184"/>
              <p:cNvSpPr txBox="1"/>
              <p:nvPr/>
            </p:nvSpPr>
            <p:spPr>
              <a:xfrm>
                <a:off x="6561521" y="4662352"/>
                <a:ext cx="659156" cy="301105"/>
              </a:xfrm>
              <a:prstGeom prst="rect">
                <a:avLst/>
              </a:prstGeom>
              <a:grp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a:grpFill/>
            </p:spPr>
          </p:pic>
        </p:grpSp>
        <p:grpSp>
          <p:nvGrpSpPr>
            <p:cNvPr id="384" name="Group 383"/>
            <p:cNvGrpSpPr/>
            <p:nvPr/>
          </p:nvGrpSpPr>
          <p:grpSpPr>
            <a:xfrm>
              <a:off x="6228800" y="4056656"/>
              <a:ext cx="1002965" cy="334571"/>
              <a:chOff x="6228800" y="4056656"/>
              <a:chExt cx="1002965" cy="334571"/>
            </a:xfrm>
            <a:grpFill/>
          </p:grpSpPr>
          <p:sp>
            <p:nvSpPr>
              <p:cNvPr id="187" name="TextBox 186"/>
              <p:cNvSpPr txBox="1"/>
              <p:nvPr/>
            </p:nvSpPr>
            <p:spPr>
              <a:xfrm>
                <a:off x="6572609" y="4090122"/>
                <a:ext cx="659156" cy="301105"/>
              </a:xfrm>
              <a:prstGeom prst="rect">
                <a:avLst/>
              </a:prstGeom>
              <a:grp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a:grpFill/>
            </p:spPr>
          </p:pic>
        </p:grpSp>
        <p:grpSp>
          <p:nvGrpSpPr>
            <p:cNvPr id="385" name="Group 384"/>
            <p:cNvGrpSpPr/>
            <p:nvPr/>
          </p:nvGrpSpPr>
          <p:grpSpPr>
            <a:xfrm>
              <a:off x="7428168" y="4064595"/>
              <a:ext cx="1005670" cy="327678"/>
              <a:chOff x="7428168" y="4064595"/>
              <a:chExt cx="1005670" cy="327678"/>
            </a:xfrm>
            <a:grpFill/>
          </p:grpSpPr>
          <p:sp>
            <p:nvSpPr>
              <p:cNvPr id="189" name="TextBox 188"/>
              <p:cNvSpPr txBox="1"/>
              <p:nvPr/>
            </p:nvSpPr>
            <p:spPr>
              <a:xfrm>
                <a:off x="7774682" y="4091168"/>
                <a:ext cx="659156" cy="301105"/>
              </a:xfrm>
              <a:prstGeom prst="rect">
                <a:avLst/>
              </a:prstGeom>
              <a:grp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 and Event</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a:grpFill/>
            </p:spPr>
          </p:pic>
        </p:grpSp>
        <p:grpSp>
          <p:nvGrpSpPr>
            <p:cNvPr id="386" name="Group 385"/>
            <p:cNvGrpSpPr/>
            <p:nvPr/>
          </p:nvGrpSpPr>
          <p:grpSpPr>
            <a:xfrm>
              <a:off x="7466284" y="4661302"/>
              <a:ext cx="989338" cy="296656"/>
              <a:chOff x="7466284" y="4661302"/>
              <a:chExt cx="989338" cy="296656"/>
            </a:xfrm>
            <a:grpFill/>
          </p:grpSpPr>
          <p:sp>
            <p:nvSpPr>
              <p:cNvPr id="191" name="TextBox 190"/>
              <p:cNvSpPr txBox="1"/>
              <p:nvPr/>
            </p:nvSpPr>
            <p:spPr>
              <a:xfrm>
                <a:off x="7796466" y="4676797"/>
                <a:ext cx="659156" cy="258458"/>
              </a:xfrm>
              <a:prstGeom prst="rect">
                <a:avLst/>
              </a:prstGeom>
              <a:grp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a:grpFill/>
            </p:spPr>
          </p:pic>
        </p:grpSp>
      </p:grpSp>
      <p:grpSp>
        <p:nvGrpSpPr>
          <p:cNvPr id="334" name="Group 333"/>
          <p:cNvGrpSpPr/>
          <p:nvPr/>
        </p:nvGrpSpPr>
        <p:grpSpPr>
          <a:xfrm>
            <a:off x="548432" y="1605940"/>
            <a:ext cx="992677" cy="31511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48432" y="2129616"/>
            <a:ext cx="955414" cy="304907"/>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48432" y="2651005"/>
            <a:ext cx="988673" cy="330512"/>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48433" y="1162455"/>
            <a:ext cx="980472" cy="341210"/>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48432" y="3132872"/>
            <a:ext cx="986875" cy="353354"/>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80" name="Group 379"/>
          <p:cNvGrpSpPr/>
          <p:nvPr/>
        </p:nvGrpSpPr>
        <p:grpSpPr>
          <a:xfrm>
            <a:off x="1958629" y="2071811"/>
            <a:ext cx="2379444" cy="1324462"/>
            <a:chOff x="3326868" y="2362886"/>
            <a:chExt cx="2427157" cy="1351020"/>
          </a:xfrm>
        </p:grpSpPr>
        <p:sp>
          <p:nvSpPr>
            <p:cNvPr id="40" name="Rectangle 39"/>
            <p:cNvSpPr/>
            <p:nvPr/>
          </p:nvSpPr>
          <p:spPr bwMode="auto">
            <a:xfrm>
              <a:off x="3326868" y="2362886"/>
              <a:ext cx="242715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Integration</a:t>
              </a:r>
            </a:p>
          </p:txBody>
        </p:sp>
        <p:grpSp>
          <p:nvGrpSpPr>
            <p:cNvPr id="377" name="Group 376"/>
            <p:cNvGrpSpPr/>
            <p:nvPr/>
          </p:nvGrpSpPr>
          <p:grpSpPr>
            <a:xfrm>
              <a:off x="4605524" y="2773724"/>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78" name="Group 377"/>
            <p:cNvGrpSpPr/>
            <p:nvPr/>
          </p:nvGrpSpPr>
          <p:grpSpPr>
            <a:xfrm>
              <a:off x="3571364" y="3313178"/>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79" name="Group 378"/>
            <p:cNvGrpSpPr/>
            <p:nvPr/>
          </p:nvGrpSpPr>
          <p:grpSpPr>
            <a:xfrm>
              <a:off x="4613872" y="3306133"/>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3564974" y="2774918"/>
              <a:ext cx="1004745" cy="319522"/>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grpSp>
      <p:grpSp>
        <p:nvGrpSpPr>
          <p:cNvPr id="336" name="Group 335"/>
          <p:cNvGrpSpPr/>
          <p:nvPr/>
        </p:nvGrpSpPr>
        <p:grpSpPr>
          <a:xfrm>
            <a:off x="548432" y="3577901"/>
            <a:ext cx="1004508" cy="311036"/>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234134" y="531051"/>
            <a:ext cx="1539076" cy="38796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solidFill>
                  <a:srgbClr val="FFFFFF"/>
                </a:solidFill>
                <a:ea typeface="Segoe UI" pitchFamily="34" charset="0"/>
                <a:cs typeface="Segoe UI" pitchFamily="34" charset="0"/>
              </a:rPr>
              <a:t>Hybrid</a:t>
            </a:r>
          </a:p>
          <a:p>
            <a:pPr algn="ctr" defTabSz="895923" fontAlgn="base">
              <a:lnSpc>
                <a:spcPct val="90000"/>
              </a:lnSpc>
            </a:pPr>
            <a:r>
              <a:rPr lang="en-US" sz="1176" b="1" kern="0" dirty="0">
                <a:solidFill>
                  <a:srgbClr val="FFFFFF"/>
                </a:solidFill>
                <a:ea typeface="Segoe UI" pitchFamily="34" charset="0"/>
                <a:cs typeface="Segoe UI" pitchFamily="34" charset="0"/>
              </a:rPr>
              <a:t>Operations</a:t>
            </a:r>
            <a:endParaRPr lang="en-US" sz="1274" b="1" kern="0" dirty="0">
              <a:solidFill>
                <a:srgbClr val="FFFFFF"/>
              </a:solidFill>
              <a:ea typeface="Segoe UI" pitchFamily="34" charset="0"/>
              <a:cs typeface="Segoe UI" pitchFamily="34" charset="0"/>
            </a:endParaRPr>
          </a:p>
        </p:txBody>
      </p:sp>
      <p:grpSp>
        <p:nvGrpSpPr>
          <p:cNvPr id="338" name="Group 337"/>
          <p:cNvGrpSpPr/>
          <p:nvPr/>
        </p:nvGrpSpPr>
        <p:grpSpPr>
          <a:xfrm>
            <a:off x="10487151" y="2218256"/>
            <a:ext cx="991372" cy="325698"/>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470282" y="4045029"/>
            <a:ext cx="985974" cy="324522"/>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464913" y="3613197"/>
            <a:ext cx="983557" cy="338770"/>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478878" y="3191184"/>
            <a:ext cx="977378" cy="31485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5904909" y="4834576"/>
            <a:ext cx="6168065"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Networking</a:t>
            </a:r>
          </a:p>
        </p:txBody>
      </p:sp>
      <p:grpSp>
        <p:nvGrpSpPr>
          <p:cNvPr id="394" name="Group 393"/>
          <p:cNvGrpSpPr/>
          <p:nvPr/>
        </p:nvGrpSpPr>
        <p:grpSpPr>
          <a:xfrm>
            <a:off x="7446479" y="2069771"/>
            <a:ext cx="2685203" cy="2287499"/>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37"/>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6207" y="2667696"/>
            <a:ext cx="67699" cy="3796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solidFill>
                <a:srgbClr val="FFFFFF"/>
              </a:solidFill>
            </a:endParaRPr>
          </a:p>
        </p:txBody>
      </p:sp>
      <p:grpSp>
        <p:nvGrpSpPr>
          <p:cNvPr id="337" name="Group 336"/>
          <p:cNvGrpSpPr/>
          <p:nvPr/>
        </p:nvGrpSpPr>
        <p:grpSpPr>
          <a:xfrm>
            <a:off x="10506680" y="1173191"/>
            <a:ext cx="991400" cy="327746"/>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10" y="5128963"/>
            <a:ext cx="826979" cy="339375"/>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227" name="Picture 226"/>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471116" y="5115782"/>
            <a:ext cx="796821" cy="352472"/>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Express</a:t>
              </a:r>
            </a:p>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228" name="Picture 227"/>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2944314" y="5128966"/>
            <a:ext cx="897435" cy="3562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BLOB Storage</a:t>
              </a:r>
            </a:p>
          </p:txBody>
        </p:sp>
        <p:pic>
          <p:nvPicPr>
            <p:cNvPr id="232" name="Picture 231"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16509" y="5128965"/>
            <a:ext cx="818804" cy="3562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Azure Files</a:t>
              </a:r>
            </a:p>
          </p:txBody>
        </p:sp>
        <p:pic>
          <p:nvPicPr>
            <p:cNvPr id="233" name="Picture 232"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828765" y="5128964"/>
            <a:ext cx="819786" cy="3562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38468" y="5134866"/>
            <a:ext cx="792310" cy="349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Virtual Machines</a:t>
              </a:r>
            </a:p>
          </p:txBody>
        </p:sp>
        <p:pic>
          <p:nvPicPr>
            <p:cNvPr id="235" name="Picture 234"/>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6520" y="1638549"/>
            <a:ext cx="953052" cy="337380"/>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42"/>
            <a:stretch>
              <a:fillRect/>
            </a:stretch>
          </p:blipFill>
          <p:spPr>
            <a:xfrm>
              <a:off x="11248838" y="2615973"/>
              <a:ext cx="245456" cy="317924"/>
            </a:xfrm>
            <a:prstGeom prst="rect">
              <a:avLst/>
            </a:prstGeom>
          </p:spPr>
        </p:pic>
      </p:grpSp>
      <p:grpSp>
        <p:nvGrpSpPr>
          <p:cNvPr id="238" name="Group 237"/>
          <p:cNvGrpSpPr/>
          <p:nvPr/>
        </p:nvGrpSpPr>
        <p:grpSpPr>
          <a:xfrm>
            <a:off x="9308537" y="5128638"/>
            <a:ext cx="903525" cy="33961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89" name="Picture 88"/>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148980" y="5128638"/>
            <a:ext cx="853288" cy="33961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339" name="Group 338"/>
          <p:cNvGrpSpPr/>
          <p:nvPr/>
        </p:nvGrpSpPr>
        <p:grpSpPr>
          <a:xfrm>
            <a:off x="10476749" y="2710860"/>
            <a:ext cx="981241" cy="307798"/>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1960879" y="522379"/>
            <a:ext cx="2066717" cy="14048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375" name="Group 374"/>
          <p:cNvGrpSpPr/>
          <p:nvPr/>
        </p:nvGrpSpPr>
        <p:grpSpPr>
          <a:xfrm>
            <a:off x="7961175" y="522379"/>
            <a:ext cx="2203022" cy="1404818"/>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nvGrpSpPr>
          <p:cNvPr id="15" name="Group 14"/>
          <p:cNvGrpSpPr/>
          <p:nvPr/>
        </p:nvGrpSpPr>
        <p:grpSpPr>
          <a:xfrm>
            <a:off x="1495750" y="5134866"/>
            <a:ext cx="844806" cy="349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grpSp>
        <p:nvGrpSpPr>
          <p:cNvPr id="417" name="Group 416"/>
          <p:cNvGrpSpPr/>
          <p:nvPr/>
        </p:nvGrpSpPr>
        <p:grpSpPr>
          <a:xfrm>
            <a:off x="548432" y="4047160"/>
            <a:ext cx="988565" cy="303165"/>
            <a:chOff x="559429" y="4065187"/>
            <a:chExt cx="1008388" cy="309244"/>
          </a:xfrm>
        </p:grpSpPr>
        <p:pic>
          <p:nvPicPr>
            <p:cNvPr id="413" name="Picture 412"/>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657562" y="5128638"/>
            <a:ext cx="772956" cy="339616"/>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 name="Picture 3"/>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252661" y="5128638"/>
            <a:ext cx="853288" cy="33961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VPN Gateway</a:t>
              </a:r>
            </a:p>
          </p:txBody>
        </p:sp>
        <p:pic>
          <p:nvPicPr>
            <p:cNvPr id="10" name="Picture 9"/>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812467" y="5128963"/>
            <a:ext cx="813311" cy="339375"/>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12" name="Picture 11"/>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Tree>
    <p:extLst>
      <p:ext uri="{BB962C8B-B14F-4D97-AF65-F5344CB8AC3E}">
        <p14:creationId xmlns:p14="http://schemas.microsoft.com/office/powerpoint/2010/main" val="9905576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403224" y="2321171"/>
            <a:ext cx="463664" cy="213342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410833" y="5151585"/>
            <a:ext cx="520199" cy="639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370178" y="5005630"/>
            <a:ext cx="2095724" cy="986067"/>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Recommendations,</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customer churn,</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grpSp>
        <p:nvGrpSpPr>
          <p:cNvPr id="15" name="Group 14"/>
          <p:cNvGrpSpPr/>
          <p:nvPr/>
        </p:nvGrpSpPr>
        <p:grpSpPr>
          <a:xfrm>
            <a:off x="8370178" y="3913902"/>
            <a:ext cx="2095725" cy="986067"/>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95014" cy="278760"/>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5" name="Group 24"/>
          <p:cNvGrpSpPr/>
          <p:nvPr/>
        </p:nvGrpSpPr>
        <p:grpSpPr>
          <a:xfrm>
            <a:off x="8360273" y="2832422"/>
            <a:ext cx="2105631" cy="986067"/>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370178" y="1753023"/>
            <a:ext cx="2095726" cy="986067"/>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86" name="Rectangle 85"/>
            <p:cNvSpPr/>
            <p:nvPr/>
          </p:nvSpPr>
          <p:spPr>
            <a:xfrm>
              <a:off x="9204619" y="2421304"/>
              <a:ext cx="736862" cy="278760"/>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Power BI</a:t>
              </a:r>
            </a:p>
          </p:txBody>
        </p:sp>
      </p:grpSp>
      <p:grpSp>
        <p:nvGrpSpPr>
          <p:cNvPr id="24" name="Group 23"/>
          <p:cNvGrpSpPr/>
          <p:nvPr/>
        </p:nvGrpSpPr>
        <p:grpSpPr>
          <a:xfrm>
            <a:off x="6154506" y="1755687"/>
            <a:ext cx="2323554" cy="4235175"/>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Machine Learning </a:t>
              </a:r>
              <a:b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7728" y="4360197"/>
              <a:ext cx="428269" cy="310126"/>
            </a:xfrm>
            <a:prstGeom prst="rect">
              <a:avLst/>
            </a:prstGeom>
          </p:spPr>
        </p:pic>
        <p:pic>
          <p:nvPicPr>
            <p:cNvPr id="76" name="Picture 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87414" y="5026497"/>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25997" y="4293375"/>
              <a:ext cx="1457831" cy="461665"/>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HDInsight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(Hadoop and Spark)</a:t>
              </a:r>
            </a:p>
          </p:txBody>
        </p:sp>
        <p:sp>
          <p:nvSpPr>
            <p:cNvPr id="85" name="Rectangle 84"/>
            <p:cNvSpPr/>
            <p:nvPr/>
          </p:nvSpPr>
          <p:spPr>
            <a:xfrm>
              <a:off x="6844706" y="4954772"/>
              <a:ext cx="1205010" cy="461665"/>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83" name="Freeform 389"/>
          <p:cNvSpPr>
            <a:spLocks noEditPoints="1"/>
          </p:cNvSpPr>
          <p:nvPr/>
        </p:nvSpPr>
        <p:spPr bwMode="auto">
          <a:xfrm>
            <a:off x="8886475" y="338353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endParaRPr>
          </a:p>
        </p:txBody>
      </p:sp>
      <p:sp>
        <p:nvSpPr>
          <p:cNvPr id="5" name="Title 1"/>
          <p:cNvSpPr>
            <a:spLocks noGrp="1"/>
          </p:cNvSpPr>
          <p:nvPr>
            <p:ph type="title"/>
          </p:nvPr>
        </p:nvSpPr>
        <p:spPr>
          <a:prstGeom prst="rect">
            <a:avLst/>
          </a:prstGeom>
        </p:spPr>
        <p:txBody>
          <a:bodyPr/>
          <a:lstStyle/>
          <a:p>
            <a:r>
              <a:rPr lang="en-US" dirty="0"/>
              <a:t>Analytics and IoT</a:t>
            </a:r>
            <a:br>
              <a:rPr lang="en-US" dirty="0"/>
            </a:br>
            <a:r>
              <a:rPr lang="en-US" sz="3528" dirty="0"/>
              <a:t>Transform data into intelligent action</a:t>
            </a:r>
          </a:p>
        </p:txBody>
      </p:sp>
      <p:sp>
        <p:nvSpPr>
          <p:cNvPr id="20" name="Rectangle 19"/>
          <p:cNvSpPr/>
          <p:nvPr/>
        </p:nvSpPr>
        <p:spPr>
          <a:xfrm>
            <a:off x="380606" y="6078706"/>
            <a:ext cx="668324" cy="333489"/>
          </a:xfrm>
          <a:prstGeom prst="rect">
            <a:avLst/>
          </a:prstGeom>
        </p:spPr>
        <p:txBody>
          <a:bodyPr wrap="none">
            <a:sp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7"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0801" y="2091264"/>
            <a:ext cx="1520654" cy="3739169"/>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3" name="TextBox 2"/>
            <p:cNvSpPr txBox="1"/>
            <p:nvPr/>
          </p:nvSpPr>
          <p:spPr>
            <a:xfrm>
              <a:off x="290952" y="2519818"/>
              <a:ext cx="1239881" cy="61397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Business </a:t>
              </a:r>
              <a:b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Custom </a:t>
              </a:r>
              <a:b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110" name="TextBox 109"/>
            <p:cNvSpPr txBox="1"/>
            <p:nvPr/>
          </p:nvSpPr>
          <p:spPr>
            <a:xfrm>
              <a:off x="276231" y="5332876"/>
              <a:ext cx="1551146" cy="61397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Sensors </a:t>
              </a:r>
              <a:b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grpSp>
      <p:sp>
        <p:nvSpPr>
          <p:cNvPr id="21" name="Rectangle 20"/>
          <p:cNvSpPr/>
          <p:nvPr/>
        </p:nvSpPr>
        <p:spPr>
          <a:xfrm>
            <a:off x="5123400" y="6078705"/>
            <a:ext cx="1407879" cy="338378"/>
          </a:xfrm>
          <a:prstGeom prst="rect">
            <a:avLst/>
          </a:prstGeom>
        </p:spPr>
        <p:txBody>
          <a:bodyPr wrap="none">
            <a:sp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7"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20763" y="6117374"/>
            <a:ext cx="3416476"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a:xfrm>
            <a:off x="10915445" y="6078705"/>
            <a:ext cx="876912" cy="338378"/>
          </a:xfrm>
          <a:prstGeom prst="rect">
            <a:avLst/>
          </a:prstGeom>
        </p:spPr>
        <p:txBody>
          <a:bodyPr wrap="none">
            <a:sp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7"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705717" y="3016192"/>
            <a:ext cx="1215508" cy="1033688"/>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grpSp>
        <p:sp>
          <p:nvSpPr>
            <p:cNvPr id="119" name="TextBox 118"/>
            <p:cNvSpPr txBox="1"/>
            <p:nvPr/>
          </p:nvSpPr>
          <p:spPr>
            <a:xfrm>
              <a:off x="10920388" y="3380620"/>
              <a:ext cx="1239881" cy="454697"/>
            </a:xfrm>
            <a:prstGeom prst="rect">
              <a:avLst/>
            </a:prstGeom>
            <a:noFill/>
          </p:spPr>
          <p:txBody>
            <a:bodyPr wrap="square" lIns="179259" tIns="143407" rIns="179259" bIns="143407" rtlCol="0">
              <a:spAutoFit/>
            </a:bodyPr>
            <a:lstStyle/>
            <a:p>
              <a:pPr marL="0" marR="0" lvl="0" indent="0" algn="ctr" defTabSz="914192"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0866888" y="4667611"/>
            <a:ext cx="1055875" cy="1282933"/>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endParaRPr>
              </a:p>
            </p:txBody>
          </p:sp>
        </p:grpSp>
        <p:sp>
          <p:nvSpPr>
            <p:cNvPr id="124" name="TextBox 123"/>
            <p:cNvSpPr txBox="1"/>
            <p:nvPr/>
          </p:nvSpPr>
          <p:spPr>
            <a:xfrm>
              <a:off x="11084791" y="5455396"/>
              <a:ext cx="1077047" cy="61397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Automated </a:t>
              </a:r>
              <a:b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6651341" y="6117374"/>
            <a:ext cx="3750854"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8" name="Group 7"/>
          <p:cNvGrpSpPr/>
          <p:nvPr/>
        </p:nvGrpSpPr>
        <p:grpSpPr>
          <a:xfrm>
            <a:off x="3936435" y="1755687"/>
            <a:ext cx="2328066" cy="4235175"/>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Rectangle 80"/>
            <p:cNvSpPr/>
            <p:nvPr/>
          </p:nvSpPr>
          <p:spPr>
            <a:xfrm>
              <a:off x="4508069" y="3352325"/>
              <a:ext cx="1144929" cy="461665"/>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Data Lake store</a:t>
              </a: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2" name="Rectangle 81"/>
            <p:cNvSpPr/>
            <p:nvPr/>
          </p:nvSpPr>
          <p:spPr>
            <a:xfrm>
              <a:off x="4489683" y="4446182"/>
              <a:ext cx="1463542" cy="453970"/>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a:t>
              </a: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SQL Data Warehouse</a:t>
              </a:r>
              <a:endParaRPr kumimoji="0" lang="en-US" sz="1127"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7" name="Group 6"/>
          <p:cNvGrpSpPr/>
          <p:nvPr/>
        </p:nvGrpSpPr>
        <p:grpSpPr>
          <a:xfrm>
            <a:off x="1720762" y="1755687"/>
            <a:ext cx="2325667" cy="4235175"/>
            <a:chOff x="1755266" y="1790395"/>
            <a:chExt cx="2372301" cy="4320099"/>
          </a:xfrm>
        </p:grpSpPr>
        <p:sp>
          <p:nvSpPr>
            <p:cNvPr id="41" name="Rectangle 40"/>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marL="0" marR="0" lvl="0" indent="0" defTabSz="878004"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000000"/>
                </a:solidFill>
                <a:effectLst/>
                <a:uLnTx/>
                <a:uFillTx/>
                <a:ea typeface="MS PGothic" charset="0"/>
              </a:endParaRPr>
            </a:p>
          </p:txBody>
        </p:sp>
        <p:pic>
          <p:nvPicPr>
            <p:cNvPr id="78" name="Picture 7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Data Factory </a:t>
              </a: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9" name="Rectangle 78"/>
            <p:cNvSpPr/>
            <p:nvPr/>
          </p:nvSpPr>
          <p:spPr>
            <a:xfrm>
              <a:off x="2295424" y="3922283"/>
              <a:ext cx="999313" cy="461665"/>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Data Catalog</a:t>
              </a: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0" name="Rectangle 79"/>
            <p:cNvSpPr/>
            <p:nvPr/>
          </p:nvSpPr>
          <p:spPr>
            <a:xfrm>
              <a:off x="2295424" y="4954772"/>
              <a:ext cx="689967" cy="463335"/>
            </a:xfrm>
            <a:prstGeom prst="rect">
              <a:avLst/>
            </a:prstGeom>
          </p:spPr>
          <p:txBody>
            <a:bodyPr wrap="non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IoT Hub</a:t>
              </a: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143" name="Rectangle 142"/>
          <p:cNvSpPr/>
          <p:nvPr/>
        </p:nvSpPr>
        <p:spPr>
          <a:xfrm>
            <a:off x="6701480" y="3512545"/>
            <a:ext cx="1608627" cy="45259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Data Lake analytics service</a:t>
            </a:r>
          </a:p>
        </p:txBody>
      </p:sp>
      <p:pic>
        <p:nvPicPr>
          <p:cNvPr id="163" name="Picture 2" descr="image001"/>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7" t="10154" r="91093" b="54655"/>
          <a:stretch/>
        </p:blipFill>
        <p:spPr bwMode="auto">
          <a:xfrm>
            <a:off x="6236660" y="3520845"/>
            <a:ext cx="444706" cy="4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11722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090160" cy="6280621"/>
          </a:xfrm>
        </p:spPr>
        <p:txBody>
          <a:bodyPr/>
          <a:lstStyle/>
          <a:p>
            <a:r>
              <a:rPr lang="en-US" sz="3200" dirty="0"/>
              <a:t>Connect &amp; Control</a:t>
            </a:r>
            <a:br>
              <a:rPr lang="en-US" dirty="0"/>
            </a:br>
            <a:r>
              <a:rPr lang="en-US" dirty="0"/>
              <a:t>Azure IoT Hub</a:t>
            </a:r>
          </a:p>
        </p:txBody>
      </p:sp>
      <p:sp>
        <p:nvSpPr>
          <p:cNvPr id="4" name="Freeform 3"/>
          <p:cNvSpPr>
            <a:spLocks noChangeAspect="1"/>
          </p:cNvSpPr>
          <p:nvPr/>
        </p:nvSpPr>
        <p:spPr bwMode="auto">
          <a:xfrm rot="5280000">
            <a:off x="7339315" y="2184641"/>
            <a:ext cx="1958498" cy="2490359"/>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237858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IoT Hub</a:t>
            </a:r>
            <a:endParaRPr lang="en-US" dirty="0"/>
          </a:p>
        </p:txBody>
      </p:sp>
      <p:sp>
        <p:nvSpPr>
          <p:cNvPr id="3" name="Text Placeholder 2"/>
          <p:cNvSpPr>
            <a:spLocks noGrp="1"/>
          </p:cNvSpPr>
          <p:nvPr>
            <p:ph type="body" sz="quarter" idx="10"/>
          </p:nvPr>
        </p:nvSpPr>
        <p:spPr>
          <a:xfrm>
            <a:off x="269240" y="1562100"/>
            <a:ext cx="6080760" cy="4706673"/>
          </a:xfrm>
        </p:spPr>
        <p:txBody>
          <a:bodyPr/>
          <a:lstStyle/>
          <a:p>
            <a:r>
              <a:rPr lang="en-US" dirty="0"/>
              <a:t>Designed for IoT</a:t>
            </a:r>
          </a:p>
          <a:p>
            <a:pPr lvl="1"/>
            <a:r>
              <a:rPr lang="en-US" dirty="0"/>
              <a:t>Connect up to 10 million devices</a:t>
            </a:r>
          </a:p>
          <a:p>
            <a:r>
              <a:rPr lang="en-US" dirty="0"/>
              <a:t>Service assisted communications</a:t>
            </a:r>
          </a:p>
          <a:p>
            <a:pPr lvl="1"/>
            <a:r>
              <a:rPr lang="en-US" dirty="0"/>
              <a:t>Secure bi-directional communication</a:t>
            </a:r>
          </a:p>
          <a:p>
            <a:pPr lvl="1"/>
            <a:r>
              <a:rPr lang="en-US" dirty="0"/>
              <a:t>Command and control</a:t>
            </a:r>
          </a:p>
          <a:p>
            <a:r>
              <a:rPr lang="en-US" dirty="0"/>
              <a:t>Cloud-scale messaging</a:t>
            </a:r>
          </a:p>
          <a:p>
            <a:pPr lvl="1"/>
            <a:r>
              <a:rPr lang="en-US" dirty="0"/>
              <a:t>Device-to-cloud and Cloud-to-device</a:t>
            </a:r>
          </a:p>
          <a:p>
            <a:pPr lvl="1"/>
            <a:r>
              <a:rPr lang="en-US" dirty="0"/>
              <a:t>Durable messages (at least once semantics)</a:t>
            </a:r>
          </a:p>
          <a:p>
            <a:r>
              <a:rPr lang="en-US" dirty="0"/>
              <a:t>Cloud-facing telemetry ingestion</a:t>
            </a:r>
          </a:p>
          <a:p>
            <a:pPr lvl="1"/>
            <a:r>
              <a:rPr lang="en-US" dirty="0"/>
              <a:t>Delivery receipts, expired messages</a:t>
            </a:r>
          </a:p>
          <a:p>
            <a:pPr lvl="1"/>
            <a:r>
              <a:rPr lang="en-US" dirty="0"/>
              <a:t>Device communication errors</a:t>
            </a:r>
          </a:p>
        </p:txBody>
      </p:sp>
      <p:sp>
        <p:nvSpPr>
          <p:cNvPr id="4" name="Text Placeholder 3"/>
          <p:cNvSpPr>
            <a:spLocks noGrp="1"/>
          </p:cNvSpPr>
          <p:nvPr>
            <p:ph type="body" sz="quarter" idx="11"/>
          </p:nvPr>
        </p:nvSpPr>
        <p:spPr>
          <a:xfrm>
            <a:off x="6544212" y="1562100"/>
            <a:ext cx="5378548" cy="4917885"/>
          </a:xfrm>
        </p:spPr>
        <p:txBody>
          <a:bodyPr/>
          <a:lstStyle/>
          <a:p>
            <a:r>
              <a:rPr lang="en-US" dirty="0"/>
              <a:t>Per-device authentication</a:t>
            </a:r>
          </a:p>
          <a:p>
            <a:pPr lvl="1"/>
            <a:r>
              <a:rPr lang="en-US" dirty="0"/>
              <a:t>Individual device identities and credentials</a:t>
            </a:r>
          </a:p>
          <a:p>
            <a:r>
              <a:rPr lang="en-US" dirty="0"/>
              <a:t>Connection multiplexing</a:t>
            </a:r>
          </a:p>
          <a:p>
            <a:pPr lvl="1"/>
            <a:r>
              <a:rPr lang="en-US" dirty="0"/>
              <a:t>Single device-cloud connection for all communications (C2D, D2C)</a:t>
            </a:r>
          </a:p>
          <a:p>
            <a:r>
              <a:rPr lang="en-US" dirty="0"/>
              <a:t>Multi-protocol support</a:t>
            </a:r>
          </a:p>
          <a:p>
            <a:pPr lvl="1"/>
            <a:r>
              <a:rPr lang="en-US" dirty="0"/>
              <a:t>Natively supports AMQP, HTTP</a:t>
            </a:r>
          </a:p>
          <a:p>
            <a:pPr lvl="1"/>
            <a:r>
              <a:rPr lang="en-US" dirty="0"/>
              <a:t>Designed for extensibility to custom protocols</a:t>
            </a:r>
          </a:p>
          <a:p>
            <a:r>
              <a:rPr lang="en-US" dirty="0"/>
              <a:t>Multi-platform</a:t>
            </a:r>
          </a:p>
          <a:p>
            <a:pPr lvl="1"/>
            <a:r>
              <a:rPr lang="en-US" dirty="0"/>
              <a:t>Device SDKs available for multiple platforms (e.g. RTOS, Linux, Windows)</a:t>
            </a:r>
          </a:p>
          <a:p>
            <a:pPr lvl="1"/>
            <a:r>
              <a:rPr lang="en-US" dirty="0"/>
              <a:t>Multi-platform Service SDK.</a:t>
            </a:r>
          </a:p>
        </p:txBody>
      </p:sp>
    </p:spTree>
    <p:extLst>
      <p:ext uri="{BB962C8B-B14F-4D97-AF65-F5344CB8AC3E}">
        <p14:creationId xmlns:p14="http://schemas.microsoft.com/office/powerpoint/2010/main" val="21461052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your devices to Azure</a:t>
            </a:r>
          </a:p>
        </p:txBody>
      </p:sp>
      <p:sp>
        <p:nvSpPr>
          <p:cNvPr id="8" name="Field gateway"/>
          <p:cNvSpPr/>
          <p:nvPr/>
        </p:nvSpPr>
        <p:spPr>
          <a:xfrm>
            <a:off x="2120696" y="3639699"/>
            <a:ext cx="942860" cy="1501590"/>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Field gateway</a:t>
            </a:r>
          </a:p>
        </p:txBody>
      </p:sp>
      <p:sp>
        <p:nvSpPr>
          <p:cNvPr id="9" name="Cloud protocol"/>
          <p:cNvSpPr/>
          <p:nvPr/>
        </p:nvSpPr>
        <p:spPr>
          <a:xfrm>
            <a:off x="3467568" y="2772575"/>
            <a:ext cx="957410" cy="1501590"/>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Cloud protocol</a:t>
            </a:r>
          </a:p>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gateway</a:t>
            </a:r>
          </a:p>
        </p:txBody>
      </p:sp>
      <p:grpSp>
        <p:nvGrpSpPr>
          <p:cNvPr id="10" name="Group 9"/>
          <p:cNvGrpSpPr/>
          <p:nvPr/>
        </p:nvGrpSpPr>
        <p:grpSpPr>
          <a:xfrm>
            <a:off x="1111601" y="2339301"/>
            <a:ext cx="307313" cy="307916"/>
            <a:chOff x="609600" y="502508"/>
            <a:chExt cx="395416" cy="395416"/>
          </a:xfrm>
        </p:grpSpPr>
        <p:sp>
          <p:nvSpPr>
            <p:cNvPr id="11" name="Rectangle 10"/>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1961" dirty="0">
                <a:solidFill>
                  <a:prstClr val="black"/>
                </a:solidFill>
                <a:latin typeface="Segoe UI"/>
                <a:ea typeface="Segoe UI" pitchFamily="34" charset="0"/>
                <a:cs typeface="Segoe UI" pitchFamily="34" charset="0"/>
              </a:endParaRPr>
            </a:p>
          </p:txBody>
        </p:sp>
        <p:sp>
          <p:nvSpPr>
            <p:cNvPr id="12"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defTabSz="671715">
                <a:defRPr/>
              </a:pPr>
              <a:endParaRPr lang="en-US" sz="1372">
                <a:solidFill>
                  <a:prstClr val="white"/>
                </a:solidFill>
                <a:latin typeface="Segoe UI"/>
              </a:endParaRPr>
            </a:p>
          </p:txBody>
        </p:sp>
      </p:grpSp>
      <p:cxnSp>
        <p:nvCxnSpPr>
          <p:cNvPr id="22" name="Straight Arrow Connector 21"/>
          <p:cNvCxnSpPr/>
          <p:nvPr/>
        </p:nvCxnSpPr>
        <p:spPr>
          <a:xfrm flipV="1">
            <a:off x="1439136" y="2473115"/>
            <a:ext cx="3500195" cy="0"/>
          </a:xfrm>
          <a:prstGeom prst="straightConnector1">
            <a:avLst/>
          </a:prstGeom>
          <a:ln w="28575">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1439136" y="3239521"/>
            <a:ext cx="2028433" cy="0"/>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426667" y="3508799"/>
            <a:ext cx="525263" cy="1"/>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439136" y="3985126"/>
            <a:ext cx="688083" cy="0"/>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063800" y="3995147"/>
            <a:ext cx="415505" cy="0"/>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444631" y="4750715"/>
            <a:ext cx="682074" cy="1"/>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3070729" y="4750715"/>
            <a:ext cx="1868601" cy="0"/>
          </a:xfrm>
          <a:prstGeom prst="straightConnector1">
            <a:avLst/>
          </a:prstGeom>
          <a:ln w="28575">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rot="16200000">
            <a:off x="298803" y="2683515"/>
            <a:ext cx="1133996" cy="338378"/>
          </a:xfrm>
          <a:prstGeom prst="rect">
            <a:avLst/>
          </a:prstGeom>
          <a:noFill/>
        </p:spPr>
        <p:txBody>
          <a:bodyPr wrap="none" rtlCol="0">
            <a:spAutoFit/>
          </a:bodyPr>
          <a:lstStyle/>
          <a:p>
            <a:pPr defTabSz="914367">
              <a:defRPr/>
            </a:pPr>
            <a:r>
              <a:rPr lang="en-US" sz="1568" dirty="0">
                <a:gradFill>
                  <a:gsLst>
                    <a:gs pos="47000">
                      <a:schemeClr val="tx1"/>
                    </a:gs>
                    <a:gs pos="0">
                      <a:schemeClr val="tx1"/>
                    </a:gs>
                  </a:gsLst>
                  <a:lin ang="18900000" scaled="1"/>
                </a:gradFill>
                <a:latin typeface="Segoe UI"/>
              </a:rPr>
              <a:t>IP-capable</a:t>
            </a:r>
          </a:p>
        </p:txBody>
      </p:sp>
      <p:sp>
        <p:nvSpPr>
          <p:cNvPr id="36" name="TextBox 35"/>
          <p:cNvSpPr txBox="1"/>
          <p:nvPr/>
        </p:nvSpPr>
        <p:spPr>
          <a:xfrm rot="16200000">
            <a:off x="197364" y="4216816"/>
            <a:ext cx="1316393" cy="338378"/>
          </a:xfrm>
          <a:prstGeom prst="rect">
            <a:avLst/>
          </a:prstGeom>
          <a:noFill/>
        </p:spPr>
        <p:txBody>
          <a:bodyPr wrap="none" rtlCol="0">
            <a:spAutoFit/>
          </a:bodyPr>
          <a:lstStyle/>
          <a:p>
            <a:pPr algn="ctr" defTabSz="914367">
              <a:defRPr/>
            </a:pPr>
            <a:r>
              <a:rPr lang="en-US" sz="1568" dirty="0">
                <a:gradFill>
                  <a:gsLst>
                    <a:gs pos="47000">
                      <a:schemeClr val="tx1"/>
                    </a:gs>
                    <a:gs pos="0">
                      <a:schemeClr val="tx1"/>
                    </a:gs>
                  </a:gsLst>
                  <a:lin ang="18900000" scaled="1"/>
                </a:gradFill>
                <a:latin typeface="Segoe UI"/>
              </a:rPr>
              <a:t>PAN-devices</a:t>
            </a:r>
          </a:p>
        </p:txBody>
      </p:sp>
      <p:sp>
        <p:nvSpPr>
          <p:cNvPr id="37" name="Rectangle 36"/>
          <p:cNvSpPr/>
          <p:nvPr/>
        </p:nvSpPr>
        <p:spPr>
          <a:xfrm>
            <a:off x="7688205" y="2134230"/>
            <a:ext cx="3054998" cy="1149844"/>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Event processing and insight</a:t>
            </a:r>
          </a:p>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(e.g., hot and cold paths)</a:t>
            </a:r>
          </a:p>
        </p:txBody>
      </p:sp>
      <p:sp>
        <p:nvSpPr>
          <p:cNvPr id="51" name="Left-Right Arrow 50"/>
          <p:cNvSpPr/>
          <p:nvPr/>
        </p:nvSpPr>
        <p:spPr>
          <a:xfrm>
            <a:off x="6906792" y="3740516"/>
            <a:ext cx="581359" cy="442996"/>
          </a:xfrm>
          <a:prstGeom prst="leftRightArrow">
            <a:avLst>
              <a:gd name="adj1" fmla="val 37549"/>
              <a:gd name="adj2" fmla="val 31899"/>
            </a:avLst>
          </a:prstGeom>
          <a:gradFill flip="none" rotWithShape="1">
            <a:gsLst>
              <a:gs pos="47000">
                <a:schemeClr val="tx1"/>
              </a:gs>
              <a:gs pos="46000">
                <a:schemeClr val="tx1">
                  <a:lumMod val="50000"/>
                </a:scheme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a:endParaRPr lang="en-US" sz="1568" b="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Rectangle 77"/>
          <p:cNvSpPr/>
          <p:nvPr/>
        </p:nvSpPr>
        <p:spPr>
          <a:xfrm>
            <a:off x="7688205" y="3388301"/>
            <a:ext cx="3054997" cy="1147424"/>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Device business logic,</a:t>
            </a:r>
          </a:p>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connectivity monitoring</a:t>
            </a:r>
          </a:p>
        </p:txBody>
      </p:sp>
      <p:sp>
        <p:nvSpPr>
          <p:cNvPr id="83" name="Rectangle 82"/>
          <p:cNvSpPr/>
          <p:nvPr/>
        </p:nvSpPr>
        <p:spPr>
          <a:xfrm>
            <a:off x="7688205" y="4639952"/>
            <a:ext cx="3054997" cy="1147424"/>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Application device </a:t>
            </a:r>
            <a:b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br>
            <a:r>
              <a:rPr lang="en-US" sz="1176"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provisioning and management</a:t>
            </a:r>
          </a:p>
        </p:txBody>
      </p:sp>
      <p:cxnSp>
        <p:nvCxnSpPr>
          <p:cNvPr id="88" name="Straight Connector 87"/>
          <p:cNvCxnSpPr/>
          <p:nvPr/>
        </p:nvCxnSpPr>
        <p:spPr>
          <a:xfrm>
            <a:off x="3227879" y="2124883"/>
            <a:ext cx="0" cy="4033296"/>
          </a:xfrm>
          <a:prstGeom prst="line">
            <a:avLst/>
          </a:prstGeom>
          <a:ln w="28575">
            <a:solidFill>
              <a:srgbClr val="777777"/>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3227880" y="5811632"/>
            <a:ext cx="862086" cy="511055"/>
          </a:xfrm>
          <a:prstGeom prst="rect">
            <a:avLst/>
          </a:prstGeom>
          <a:noFill/>
        </p:spPr>
        <p:txBody>
          <a:bodyPr wrap="none" lIns="179259" tIns="143407" rIns="179259" bIns="143407" rtlCol="0">
            <a:spAutoFit/>
          </a:bodyPr>
          <a:lstStyle/>
          <a:p>
            <a:pPr defTabSz="914367">
              <a:lnSpc>
                <a:spcPct val="90000"/>
              </a:lnSpc>
              <a:spcAft>
                <a:spcPts val="588"/>
              </a:spcAft>
              <a:defRPr/>
            </a:pPr>
            <a:r>
              <a:rPr lang="en-US" sz="1568">
                <a:gradFill>
                  <a:gsLst>
                    <a:gs pos="47000">
                      <a:schemeClr val="tx1"/>
                    </a:gs>
                    <a:gs pos="0">
                      <a:schemeClr val="tx1"/>
                    </a:gs>
                  </a:gsLst>
                  <a:lin ang="5400000" scaled="0"/>
                </a:gradFill>
                <a:latin typeface="Segoe UI"/>
              </a:rPr>
              <a:t>cloud</a:t>
            </a:r>
          </a:p>
        </p:txBody>
      </p:sp>
      <p:sp>
        <p:nvSpPr>
          <p:cNvPr id="96" name="TextBox 95"/>
          <p:cNvSpPr txBox="1"/>
          <p:nvPr/>
        </p:nvSpPr>
        <p:spPr>
          <a:xfrm>
            <a:off x="2392840" y="5811632"/>
            <a:ext cx="753097" cy="511055"/>
          </a:xfrm>
          <a:prstGeom prst="rect">
            <a:avLst/>
          </a:prstGeom>
          <a:noFill/>
        </p:spPr>
        <p:txBody>
          <a:bodyPr wrap="none" lIns="179259" tIns="143407" rIns="179259" bIns="143407" rtlCol="0">
            <a:spAutoFit/>
          </a:bodyPr>
          <a:lstStyle/>
          <a:p>
            <a:pPr defTabSz="914367">
              <a:lnSpc>
                <a:spcPct val="90000"/>
              </a:lnSpc>
              <a:spcAft>
                <a:spcPts val="588"/>
              </a:spcAft>
              <a:defRPr/>
            </a:pPr>
            <a:r>
              <a:rPr lang="en-US" sz="1568" dirty="0">
                <a:gradFill>
                  <a:gsLst>
                    <a:gs pos="47000">
                      <a:schemeClr val="tx1"/>
                    </a:gs>
                    <a:gs pos="0">
                      <a:schemeClr val="tx1"/>
                    </a:gs>
                  </a:gsLst>
                  <a:lin ang="5400000" scaled="0"/>
                </a:gradFill>
                <a:latin typeface="Segoe UI"/>
              </a:rPr>
              <a:t>field</a:t>
            </a:r>
          </a:p>
        </p:txBody>
      </p:sp>
      <p:grpSp>
        <p:nvGrpSpPr>
          <p:cNvPr id="41" name="Group 40"/>
          <p:cNvGrpSpPr/>
          <p:nvPr/>
        </p:nvGrpSpPr>
        <p:grpSpPr>
          <a:xfrm>
            <a:off x="1111601" y="3085827"/>
            <a:ext cx="307313" cy="307916"/>
            <a:chOff x="609600" y="502508"/>
            <a:chExt cx="395416" cy="395416"/>
          </a:xfrm>
        </p:grpSpPr>
        <p:sp>
          <p:nvSpPr>
            <p:cNvPr id="42" name="Rectangle 41"/>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1961" dirty="0">
                <a:solidFill>
                  <a:prstClr val="black"/>
                </a:solidFill>
                <a:latin typeface="Segoe UI"/>
                <a:ea typeface="Segoe UI" pitchFamily="34" charset="0"/>
                <a:cs typeface="Segoe UI" pitchFamily="34" charset="0"/>
              </a:endParaRPr>
            </a:p>
          </p:txBody>
        </p:sp>
        <p:sp>
          <p:nvSpPr>
            <p:cNvPr id="43"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defTabSz="671715">
                <a:defRPr/>
              </a:pPr>
              <a:endParaRPr lang="en-US" sz="1372">
                <a:solidFill>
                  <a:prstClr val="white"/>
                </a:solidFill>
                <a:latin typeface="Segoe UI"/>
              </a:endParaRPr>
            </a:p>
          </p:txBody>
        </p:sp>
      </p:grpSp>
      <p:grpSp>
        <p:nvGrpSpPr>
          <p:cNvPr id="44" name="Group 43"/>
          <p:cNvGrpSpPr/>
          <p:nvPr/>
        </p:nvGrpSpPr>
        <p:grpSpPr>
          <a:xfrm>
            <a:off x="1105204" y="3831048"/>
            <a:ext cx="307313" cy="307916"/>
            <a:chOff x="609600" y="502508"/>
            <a:chExt cx="395416" cy="395416"/>
          </a:xfrm>
        </p:grpSpPr>
        <p:sp>
          <p:nvSpPr>
            <p:cNvPr id="45" name="Rectangle 44"/>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1961" dirty="0">
                <a:solidFill>
                  <a:prstClr val="black"/>
                </a:solidFill>
                <a:latin typeface="Segoe UI"/>
                <a:ea typeface="Segoe UI" pitchFamily="34" charset="0"/>
                <a:cs typeface="Segoe UI" pitchFamily="34" charset="0"/>
              </a:endParaRPr>
            </a:p>
          </p:txBody>
        </p:sp>
        <p:sp>
          <p:nvSpPr>
            <p:cNvPr id="46"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defTabSz="671715">
                <a:defRPr/>
              </a:pPr>
              <a:endParaRPr lang="en-US" sz="1372">
                <a:solidFill>
                  <a:prstClr val="white"/>
                </a:solidFill>
                <a:latin typeface="Segoe UI"/>
              </a:endParaRPr>
            </a:p>
          </p:txBody>
        </p:sp>
      </p:grpSp>
      <p:grpSp>
        <p:nvGrpSpPr>
          <p:cNvPr id="47" name="Group 46"/>
          <p:cNvGrpSpPr/>
          <p:nvPr/>
        </p:nvGrpSpPr>
        <p:grpSpPr>
          <a:xfrm>
            <a:off x="1102672" y="4608445"/>
            <a:ext cx="307313" cy="307916"/>
            <a:chOff x="609600" y="502508"/>
            <a:chExt cx="395416" cy="395416"/>
          </a:xfrm>
        </p:grpSpPr>
        <p:sp>
          <p:nvSpPr>
            <p:cNvPr id="48" name="Rectangle 47"/>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1961" dirty="0">
                <a:solidFill>
                  <a:prstClr val="black"/>
                </a:solidFill>
                <a:latin typeface="Segoe UI"/>
                <a:ea typeface="Segoe UI" pitchFamily="34" charset="0"/>
                <a:cs typeface="Segoe UI" pitchFamily="34" charset="0"/>
              </a:endParaRPr>
            </a:p>
          </p:txBody>
        </p:sp>
        <p:sp>
          <p:nvSpPr>
            <p:cNvPr id="49"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defTabSz="671715">
                <a:defRPr/>
              </a:pPr>
              <a:endParaRPr lang="en-US" sz="1372">
                <a:solidFill>
                  <a:prstClr val="white"/>
                </a:solidFill>
                <a:latin typeface="Segoe UI"/>
              </a:endParaRPr>
            </a:p>
          </p:txBody>
        </p:sp>
      </p:grpSp>
      <p:sp>
        <p:nvSpPr>
          <p:cNvPr id="39" name="Left-Right Arrow 38"/>
          <p:cNvSpPr/>
          <p:nvPr/>
        </p:nvSpPr>
        <p:spPr>
          <a:xfrm>
            <a:off x="6906792" y="4992167"/>
            <a:ext cx="581359" cy="442996"/>
          </a:xfrm>
          <a:prstGeom prst="leftRightArrow">
            <a:avLst>
              <a:gd name="adj1" fmla="val 37549"/>
              <a:gd name="adj2" fmla="val 31899"/>
            </a:avLst>
          </a:prstGeom>
          <a:gradFill flip="none" rotWithShape="1">
            <a:gsLst>
              <a:gs pos="47000">
                <a:schemeClr val="tx1"/>
              </a:gs>
              <a:gs pos="46000">
                <a:schemeClr val="tx1">
                  <a:lumMod val="50000"/>
                </a:scheme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a:endParaRPr lang="en-US" sz="1568" b="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Left-Right Arrow 39"/>
          <p:cNvSpPr/>
          <p:nvPr/>
        </p:nvSpPr>
        <p:spPr>
          <a:xfrm>
            <a:off x="6906792" y="2487654"/>
            <a:ext cx="581359" cy="442996"/>
          </a:xfrm>
          <a:prstGeom prst="leftRightArrow">
            <a:avLst>
              <a:gd name="adj1" fmla="val 37549"/>
              <a:gd name="adj2" fmla="val 31899"/>
            </a:avLst>
          </a:prstGeom>
          <a:gradFill flip="none" rotWithShape="1">
            <a:gsLst>
              <a:gs pos="47000">
                <a:schemeClr val="tx1"/>
              </a:gs>
              <a:gs pos="46000">
                <a:schemeClr val="tx1">
                  <a:lumMod val="50000"/>
                </a:scheme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4"/>
            <a:endParaRPr lang="en-US" sz="1568" b="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Frame 5"/>
          <p:cNvSpPr>
            <a:spLocks noChangeAspect="1"/>
          </p:cNvSpPr>
          <p:nvPr/>
        </p:nvSpPr>
        <p:spPr bwMode="auto">
          <a:xfrm>
            <a:off x="2322873" y="3779967"/>
            <a:ext cx="487556" cy="48742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0" name="Picture 139"/>
          <p:cNvPicPr>
            <a:picLocks noChangeAspect="1"/>
          </p:cNvPicPr>
          <p:nvPr/>
        </p:nvPicPr>
        <p:blipFill>
          <a:blip r:embed="rId9">
            <a:clrChange>
              <a:clrFrom>
                <a:srgbClr val="FFFFFF"/>
              </a:clrFrom>
              <a:clrTo>
                <a:srgbClr val="FFFFFF">
                  <a:alpha val="0"/>
                </a:srgbClr>
              </a:clrTo>
            </a:clrChange>
          </a:blip>
          <a:stretch>
            <a:fillRect/>
          </a:stretch>
        </p:blipFill>
        <p:spPr>
          <a:xfrm>
            <a:off x="9547773" y="2383171"/>
            <a:ext cx="1171302" cy="607341"/>
          </a:xfrm>
          <a:prstGeom prst="rect">
            <a:avLst/>
          </a:prstGeom>
        </p:spPr>
      </p:pic>
      <p:grpSp>
        <p:nvGrpSpPr>
          <p:cNvPr id="5" name="Group 4"/>
          <p:cNvGrpSpPr/>
          <p:nvPr/>
        </p:nvGrpSpPr>
        <p:grpSpPr>
          <a:xfrm>
            <a:off x="10038013" y="4956715"/>
            <a:ext cx="417153" cy="414539"/>
            <a:chOff x="13858399" y="2733933"/>
            <a:chExt cx="425518" cy="422851"/>
          </a:xfrm>
        </p:grpSpPr>
        <p:grpSp>
          <p:nvGrpSpPr>
            <p:cNvPr id="141" name="Group 140"/>
            <p:cNvGrpSpPr/>
            <p:nvPr/>
          </p:nvGrpSpPr>
          <p:grpSpPr>
            <a:xfrm>
              <a:off x="13858399" y="2733933"/>
              <a:ext cx="425518" cy="422851"/>
              <a:chOff x="7536568" y="3223995"/>
              <a:chExt cx="617962" cy="614088"/>
            </a:xfrm>
          </p:grpSpPr>
          <p:sp>
            <p:nvSpPr>
              <p:cNvPr id="142" name="Freeform 141"/>
              <p:cNvSpPr/>
              <p:nvPr/>
            </p:nvSpPr>
            <p:spPr bwMode="auto">
              <a:xfrm>
                <a:off x="7536568" y="3293206"/>
                <a:ext cx="617962" cy="544877"/>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Freeform 142"/>
              <p:cNvSpPr/>
              <p:nvPr/>
            </p:nvSpPr>
            <p:spPr bwMode="auto">
              <a:xfrm>
                <a:off x="7903231" y="3223995"/>
                <a:ext cx="205183" cy="29439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183" h="294392">
                    <a:moveTo>
                      <a:pt x="98131" y="0"/>
                    </a:moveTo>
                    <a:lnTo>
                      <a:pt x="0" y="165038"/>
                    </a:lnTo>
                    <a:lnTo>
                      <a:pt x="93671" y="165038"/>
                    </a:lnTo>
                    <a:lnTo>
                      <a:pt x="17842" y="294392"/>
                    </a:lnTo>
                    <a:lnTo>
                      <a:pt x="205183" y="120433"/>
                    </a:lnTo>
                    <a:lnTo>
                      <a:pt x="124894" y="115972"/>
                    </a:lnTo>
                    <a:lnTo>
                      <a:pt x="196262" y="13381"/>
                    </a:lnTo>
                    <a:lnTo>
                      <a:pt x="98131"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4" name="Freeform 143"/>
            <p:cNvSpPr/>
            <p:nvPr/>
          </p:nvSpPr>
          <p:spPr bwMode="auto">
            <a:xfrm>
              <a:off x="14119326" y="2749359"/>
              <a:ext cx="122921" cy="17171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 name="connsiteX0" fmla="*/ 98131 w 223336"/>
                <a:gd name="connsiteY0" fmla="*/ 0 h 294392"/>
                <a:gd name="connsiteX1" fmla="*/ 0 w 223336"/>
                <a:gd name="connsiteY1" fmla="*/ 165038 h 294392"/>
                <a:gd name="connsiteX2" fmla="*/ 93671 w 223336"/>
                <a:gd name="connsiteY2" fmla="*/ 165038 h 294392"/>
                <a:gd name="connsiteX3" fmla="*/ 17842 w 223336"/>
                <a:gd name="connsiteY3" fmla="*/ 294392 h 294392"/>
                <a:gd name="connsiteX4" fmla="*/ 223336 w 223336"/>
                <a:gd name="connsiteY4" fmla="*/ 123197 h 294392"/>
                <a:gd name="connsiteX5" fmla="*/ 124894 w 223336"/>
                <a:gd name="connsiteY5" fmla="*/ 115972 h 294392"/>
                <a:gd name="connsiteX6" fmla="*/ 196262 w 223336"/>
                <a:gd name="connsiteY6" fmla="*/ 13381 h 294392"/>
                <a:gd name="connsiteX7" fmla="*/ 98131 w 223336"/>
                <a:gd name="connsiteY7" fmla="*/ 0 h 294392"/>
                <a:gd name="connsiteX0" fmla="*/ 98131 w 223336"/>
                <a:gd name="connsiteY0" fmla="*/ 0 h 298077"/>
                <a:gd name="connsiteX1" fmla="*/ 0 w 223336"/>
                <a:gd name="connsiteY1" fmla="*/ 165038 h 298077"/>
                <a:gd name="connsiteX2" fmla="*/ 93671 w 223336"/>
                <a:gd name="connsiteY2" fmla="*/ 165038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09912 w 223336"/>
                <a:gd name="connsiteY2" fmla="*/ 163196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19466 w 223336"/>
                <a:gd name="connsiteY2" fmla="*/ 165039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4 w 223336"/>
                <a:gd name="connsiteY5" fmla="*/ 115972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3 w 223336"/>
                <a:gd name="connsiteY5" fmla="*/ 117815 h 300841"/>
                <a:gd name="connsiteX6" fmla="*/ 196262 w 223336"/>
                <a:gd name="connsiteY6" fmla="*/ 13381 h 300841"/>
                <a:gd name="connsiteX7" fmla="*/ 98131 w 223336"/>
                <a:gd name="connsiteY7" fmla="*/ 0 h 30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336" h="300841">
                  <a:moveTo>
                    <a:pt x="98131" y="0"/>
                  </a:moveTo>
                  <a:lnTo>
                    <a:pt x="0" y="165038"/>
                  </a:lnTo>
                  <a:lnTo>
                    <a:pt x="119466" y="165039"/>
                  </a:lnTo>
                  <a:lnTo>
                    <a:pt x="28351" y="300841"/>
                  </a:lnTo>
                  <a:lnTo>
                    <a:pt x="223336" y="123197"/>
                  </a:lnTo>
                  <a:lnTo>
                    <a:pt x="124893" y="117815"/>
                  </a:lnTo>
                  <a:lnTo>
                    <a:pt x="196262" y="13381"/>
                  </a:lnTo>
                  <a:lnTo>
                    <a:pt x="98131" y="0"/>
                  </a:lnTo>
                  <a:close/>
                </a:path>
              </a:pathLst>
            </a:cu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882"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 name="Group 12"/>
          <p:cNvGrpSpPr/>
          <p:nvPr/>
        </p:nvGrpSpPr>
        <p:grpSpPr>
          <a:xfrm>
            <a:off x="9881687" y="3686169"/>
            <a:ext cx="652771" cy="569163"/>
            <a:chOff x="10444863" y="4012100"/>
            <a:chExt cx="665860" cy="580576"/>
          </a:xfrm>
        </p:grpSpPr>
        <p:sp>
          <p:nvSpPr>
            <p:cNvPr id="159" name="Freeform 158"/>
            <p:cNvSpPr>
              <a:spLocks noEditPoints="1"/>
            </p:cNvSpPr>
            <p:nvPr/>
          </p:nvSpPr>
          <p:spPr bwMode="auto">
            <a:xfrm>
              <a:off x="10444863" y="4012100"/>
              <a:ext cx="428972" cy="431004"/>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defRPr/>
              </a:pPr>
              <a:endParaRPr lang="en-US" sz="882">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Freeform 161"/>
            <p:cNvSpPr>
              <a:spLocks noEditPoints="1"/>
            </p:cNvSpPr>
            <p:nvPr/>
          </p:nvSpPr>
          <p:spPr bwMode="auto">
            <a:xfrm>
              <a:off x="10848628" y="4056299"/>
              <a:ext cx="262095" cy="263336"/>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defRPr/>
              </a:pPr>
              <a:endParaRPr lang="en-US" sz="882">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Freeform 162"/>
            <p:cNvSpPr>
              <a:spLocks noEditPoints="1"/>
            </p:cNvSpPr>
            <p:nvPr/>
          </p:nvSpPr>
          <p:spPr bwMode="auto">
            <a:xfrm>
              <a:off x="10744655" y="4276436"/>
              <a:ext cx="314749" cy="31624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defRPr/>
              </a:pPr>
              <a:endParaRPr lang="en-US" sz="882">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81" name="Group 180"/>
          <p:cNvGrpSpPr/>
          <p:nvPr/>
        </p:nvGrpSpPr>
        <p:grpSpPr>
          <a:xfrm>
            <a:off x="3564501" y="2832182"/>
            <a:ext cx="767555" cy="479963"/>
            <a:chOff x="7966852" y="2699664"/>
            <a:chExt cx="782946" cy="489587"/>
          </a:xfrm>
        </p:grpSpPr>
        <p:sp>
          <p:nvSpPr>
            <p:cNvPr id="182" name="Freeform 181"/>
            <p:cNvSpPr>
              <a:spLocks noChangeAspect="1"/>
            </p:cNvSpPr>
            <p:nvPr/>
          </p:nvSpPr>
          <p:spPr bwMode="auto">
            <a:xfrm>
              <a:off x="7966852" y="2699664"/>
              <a:ext cx="782946" cy="48958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gradFill flip="none" rotWithShape="1">
                <a:gsLst>
                  <a:gs pos="50000">
                    <a:srgbClr val="5EB6DA"/>
                  </a:gs>
                  <a:gs pos="50000">
                    <a:srgbClr val="3999C6"/>
                  </a:gs>
                </a:gsLst>
                <a:lin ang="8100000" scaled="1"/>
                <a:tileRect/>
              </a:gradFill>
            </a:ln>
            <a:extLst>
              <a:ext uri="{91240B29-F687-4f45-9708-019B960494DF}">
                <a14:hiddenLine xmlns=""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defTabSz="914367">
                <a:lnSpc>
                  <a:spcPct val="80000"/>
                </a:lnSpc>
                <a:defRPr/>
              </a:pPr>
              <a:endParaRPr lang="en-US" sz="4705">
                <a:solidFill>
                  <a:srgbClr val="FFFFFF"/>
                </a:solidFill>
                <a:latin typeface="Segoe UI Light"/>
              </a:endParaRPr>
            </a:p>
          </p:txBody>
        </p:sp>
        <p:grpSp>
          <p:nvGrpSpPr>
            <p:cNvPr id="183" name="Group 182"/>
            <p:cNvGrpSpPr/>
            <p:nvPr/>
          </p:nvGrpSpPr>
          <p:grpSpPr>
            <a:xfrm>
              <a:off x="8188271" y="2851116"/>
              <a:ext cx="257445" cy="288170"/>
              <a:chOff x="3876323" y="2412935"/>
              <a:chExt cx="981584" cy="1503227"/>
            </a:xfrm>
          </p:grpSpPr>
          <p:grpSp>
            <p:nvGrpSpPr>
              <p:cNvPr id="184" name="Group 183"/>
              <p:cNvGrpSpPr/>
              <p:nvPr/>
            </p:nvGrpSpPr>
            <p:grpSpPr>
              <a:xfrm>
                <a:off x="4075337" y="2655193"/>
                <a:ext cx="640701" cy="978962"/>
                <a:chOff x="3978978" y="2691315"/>
                <a:chExt cx="745467" cy="1374671"/>
              </a:xfrm>
            </p:grpSpPr>
            <p:sp>
              <p:nvSpPr>
                <p:cNvPr id="187" name="Rectangle 186"/>
                <p:cNvSpPr/>
                <p:nvPr>
                  <p:custDataLst>
                    <p:tags r:id="rId1"/>
                  </p:custDataLst>
                </p:nvPr>
              </p:nvSpPr>
              <p:spPr bwMode="auto">
                <a:xfrm>
                  <a:off x="3978978" y="269131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88" name="Rectangle 187"/>
                <p:cNvSpPr/>
                <p:nvPr>
                  <p:custDataLst>
                    <p:tags r:id="rId2"/>
                  </p:custDataLst>
                </p:nvPr>
              </p:nvSpPr>
              <p:spPr bwMode="auto">
                <a:xfrm>
                  <a:off x="4269686" y="2945333"/>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89" name="Rectangle 188"/>
                <p:cNvSpPr/>
                <p:nvPr>
                  <p:custDataLst>
                    <p:tags r:id="rId3"/>
                  </p:custDataLst>
                </p:nvPr>
              </p:nvSpPr>
              <p:spPr bwMode="auto">
                <a:xfrm>
                  <a:off x="3978978" y="3195771"/>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96" name="Rectangle 195"/>
                <p:cNvSpPr/>
                <p:nvPr>
                  <p:custDataLst>
                    <p:tags r:id="rId4"/>
                  </p:custDataLst>
                </p:nvPr>
              </p:nvSpPr>
              <p:spPr bwMode="auto">
                <a:xfrm>
                  <a:off x="4269686" y="3482449"/>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97" name="Rectangle 196"/>
                <p:cNvSpPr/>
                <p:nvPr>
                  <p:custDataLst>
                    <p:tags r:id="rId5"/>
                  </p:custDataLst>
                </p:nvPr>
              </p:nvSpPr>
              <p:spPr bwMode="auto">
                <a:xfrm>
                  <a:off x="3978978" y="3700226"/>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98" name="Rectangle 197"/>
                <p:cNvSpPr/>
                <p:nvPr>
                  <p:custDataLst>
                    <p:tags r:id="rId6"/>
                  </p:custDataLst>
                </p:nvPr>
              </p:nvSpPr>
              <p:spPr bwMode="auto">
                <a:xfrm>
                  <a:off x="4541565" y="319435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568"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grpSp>
          <p:sp>
            <p:nvSpPr>
              <p:cNvPr id="185" name="Freeform 184"/>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sp>
            <p:nvSpPr>
              <p:cNvPr id="186" name="Freeform 185"/>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961" dirty="0">
                  <a:solidFill>
                    <a:srgbClr val="505050"/>
                  </a:solidFill>
                  <a:latin typeface="Segoe UI"/>
                </a:endParaRPr>
              </a:p>
            </p:txBody>
          </p:sp>
        </p:grpSp>
      </p:grpSp>
      <p:sp>
        <p:nvSpPr>
          <p:cNvPr id="4" name="IoT"/>
          <p:cNvSpPr/>
          <p:nvPr/>
        </p:nvSpPr>
        <p:spPr>
          <a:xfrm>
            <a:off x="4959459" y="2134230"/>
            <a:ext cx="1747279" cy="3653146"/>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961" dirty="0">
                <a:gradFill>
                  <a:gsLst>
                    <a:gs pos="47000">
                      <a:schemeClr val="bg1"/>
                    </a:gs>
                    <a:gs pos="0">
                      <a:schemeClr val="bg1"/>
                    </a:gs>
                  </a:gsLst>
                </a:gradFill>
                <a:latin typeface="Segoe UI Semibold" panose="020B0702040204020203" pitchFamily="34" charset="0"/>
                <a:ea typeface="Segoe UI" pitchFamily="34" charset="0"/>
                <a:cs typeface="Segoe UI" pitchFamily="34" charset="0"/>
              </a:rPr>
              <a:t>IoT Hub</a:t>
            </a:r>
          </a:p>
        </p:txBody>
      </p:sp>
      <p:pic>
        <p:nvPicPr>
          <p:cNvPr id="7170" name="Group 52"/>
          <p:cNvPicPr>
            <a:picLocks noChangeArrowheads="1"/>
          </p:cNvPicPr>
          <p:nvPr/>
        </p:nvPicPr>
        <p:blipFill>
          <a:blip r:embed="rId10">
            <a:biLevel thresh="25000"/>
            <a:extLst>
              <a:ext uri="{28A0092B-C50C-407E-A947-70E740481C1C}">
                <a14:useLocalDpi xmlns:a14="http://schemas.microsoft.com/office/drawing/2010/main" val="0"/>
              </a:ext>
            </a:extLst>
          </a:blip>
          <a:srcRect r="-632"/>
          <a:stretch>
            <a:fillRect/>
          </a:stretch>
        </p:blipFill>
        <p:spPr bwMode="auto">
          <a:xfrm>
            <a:off x="5585848" y="3686169"/>
            <a:ext cx="490693" cy="49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00399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MT_TILE" val="YES"/>
</p:tagLst>
</file>

<file path=ppt/tags/tag44.xml><?xml version="1.0" encoding="utf-8"?>
<p:tagLst xmlns:a="http://schemas.openxmlformats.org/drawingml/2006/main" xmlns:r="http://schemas.openxmlformats.org/officeDocument/2006/relationships" xmlns:p="http://schemas.openxmlformats.org/presentationml/2006/main">
  <p:tag name="MT_TILE" val="YES"/>
</p:tagLst>
</file>

<file path=ppt/tags/tag45.xml><?xml version="1.0" encoding="utf-8"?>
<p:tagLst xmlns:a="http://schemas.openxmlformats.org/drawingml/2006/main" xmlns:r="http://schemas.openxmlformats.org/officeDocument/2006/relationships" xmlns:p="http://schemas.openxmlformats.org/presentationml/2006/main">
  <p:tag name="MT_TILE" val="YES"/>
</p:tagLst>
</file>

<file path=ppt/tags/tag46.xml><?xml version="1.0" encoding="utf-8"?>
<p:tagLst xmlns:a="http://schemas.openxmlformats.org/drawingml/2006/main" xmlns:r="http://schemas.openxmlformats.org/officeDocument/2006/relationships" xmlns:p="http://schemas.openxmlformats.org/presentationml/2006/main">
  <p:tag name="MT_TILE" val="YES"/>
</p:tagLst>
</file>

<file path=ppt/tags/tag47.xml><?xml version="1.0" encoding="utf-8"?>
<p:tagLst xmlns:a="http://schemas.openxmlformats.org/drawingml/2006/main" xmlns:r="http://schemas.openxmlformats.org/officeDocument/2006/relationships" xmlns:p="http://schemas.openxmlformats.org/presentationml/2006/main">
  <p:tag name="MT_TILE" val="YES"/>
</p:tagLst>
</file>

<file path=ppt/tags/tag48.xml><?xml version="1.0" encoding="utf-8"?>
<p:tagLst xmlns:a="http://schemas.openxmlformats.org/drawingml/2006/main" xmlns:r="http://schemas.openxmlformats.org/officeDocument/2006/relationships" xmlns:p="http://schemas.openxmlformats.org/presentationml/2006/main">
  <p:tag name="MT_TILE" val="YES"/>
</p:tagLst>
</file>

<file path=ppt/tags/tag49.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50.xml><?xml version="1.0" encoding="utf-8"?>
<p:tagLst xmlns:a="http://schemas.openxmlformats.org/drawingml/2006/main" xmlns:r="http://schemas.openxmlformats.org/officeDocument/2006/relationships" xmlns:p="http://schemas.openxmlformats.org/presentationml/2006/main">
  <p:tag name="MT_TILE" val="YES"/>
</p:tagLst>
</file>

<file path=ppt/tags/tag51.xml><?xml version="1.0" encoding="utf-8"?>
<p:tagLst xmlns:a="http://schemas.openxmlformats.org/drawingml/2006/main" xmlns:r="http://schemas.openxmlformats.org/officeDocument/2006/relationships" xmlns:p="http://schemas.openxmlformats.org/presentationml/2006/main">
  <p:tag name="MT_TILE" val="YES"/>
</p:tagLst>
</file>

<file path=ppt/tags/tag52.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harat Blue">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harat Blue" id="{72F86F6C-BDEE-4280-AB9C-0F49A7DD1200}" vid="{70C028E8-A113-46EC-BCA0-FD502BBD3618}"/>
    </a:ext>
  </a:extLst>
</a:theme>
</file>

<file path=ppt/theme/theme2.xml><?xml version="1.0" encoding="utf-8"?>
<a:theme xmlns:a="http://schemas.openxmlformats.org/drawingml/2006/main" name="6_3-30680_Worldwide Partner Conference 2015 ">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3.xml><?xml version="1.0" encoding="utf-8"?>
<a:theme xmlns:a="http://schemas.openxmlformats.org/drawingml/2006/main" name="FY15 Enterprise identity theme">
  <a:themeElements>
    <a:clrScheme name="Dujie">
      <a:dk1>
        <a:srgbClr val="505050"/>
      </a:dk1>
      <a:lt1>
        <a:sysClr val="window" lastClr="FFFFFF"/>
      </a:lt1>
      <a:dk2>
        <a:srgbClr val="008272"/>
      </a:dk2>
      <a:lt2>
        <a:srgbClr val="0078D7"/>
      </a:lt2>
      <a:accent1>
        <a:srgbClr val="002050"/>
      </a:accent1>
      <a:accent2>
        <a:srgbClr val="505050"/>
      </a:accent2>
      <a:accent3>
        <a:srgbClr val="5C2D91"/>
      </a:accent3>
      <a:accent4>
        <a:srgbClr val="FFB900"/>
      </a:accent4>
      <a:accent5>
        <a:srgbClr val="D83B01"/>
      </a:accent5>
      <a:accent6>
        <a:srgbClr val="00BCF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External_16x9_Light [Read-Only]" id="{C900013F-50C1-4692-80A0-3AA1DC60A06D}" vid="{DB4C3A9A-3FD1-47FE-AB1F-AD05585F608B}"/>
    </a:ext>
  </a:extLst>
</a:theme>
</file>

<file path=ppt/theme/theme4.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Receiver>
    <Name>DocumentSet ItemUpdated</Name>
    <Synchronization>Synchronous</Synchronization>
    <Type>10002</Type>
    <SequenceNumber>100</SequenceNumber>
    <Url/>
    <Assembly>Microsoft.Office.DocumentManagement, Version=15.0.0.0, Culture=neutral, PublicKeyToken=71e9bce111e9429c</Assembly>
    <Class>Microsoft.Office.DocumentManagement.DocumentSets.DocumentSetEventReceiver</Class>
    <Data/>
    <Filter/>
  </Receiver>
  <Receiver>
    <Name>DocumentSet ItemAdded</Name>
    <Synchronization>Synchronous</Synchronization>
    <Type>10001</Type>
    <SequenceNumber>100</SequenceNumber>
    <Url/>
    <Assembly>Microsoft.Office.DocumentManagement, Version=15.0.0.0, Culture=neutral, PublicKeyToken=71e9bce111e9429c</Assembly>
    <Class>Microsoft.Office.DocumentManagement.DocumentSets.DocumentSetItemsEventReceiver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​This is a level 200 Azure IoT Suite deck tailored towards technical IT Professionals. This customer ready deck describes the features and benefits of Azure IoT Suite for a technical audience. 
</DocumentDescription>
    <hd9637eefc984b85b6097c6374e15725 xmlns="230e9df3-be65-4c73-a93b-d1236ebd677e">
      <Terms xmlns="http://schemas.microsoft.com/office/infopath/2007/PartnerControls"/>
    </hd9637eefc984b85b6097c6374e15725>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Owner xmlns="230e9df3-be65-4c73-a93b-d1236ebd677e">
      <UserInfo>
        <DisplayName>Bharat Sandhu</DisplayName>
        <AccountId>10538</AccountId>
        <AccountType/>
      </UserInfo>
    </Owner>
    <k21a64daf20d4502b2796a1c6b8ce6c8 xmlns="230e9df3-be65-4c73-a93b-d1236ebd677e">
      <Terms xmlns="http://schemas.microsoft.com/office/infopath/2007/PartnerControls"/>
    </k21a64daf20d4502b2796a1c6b8ce6c8>
    <Expire_x0020_Review xmlns="230e9df3-be65-4c73-a93b-d1236ebd677e">2016-11-01T07:00:00+00:00</Expire_x0020_Review>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ApplyWorkflowRules xmlns="ad820760-4664-4be3-bee2-f8b9a6708b4c">Yes</ApplyWorkflowRules>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Internet of Things Domain</TermName>
          <TermId xmlns="http://schemas.microsoft.com/office/infopath/2007/PartnerControls">34685f97-aa46-4d4d-881b-c9a2cde63bef</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MediaTitle xmlns="ad820760-4664-4be3-bee2-f8b9a6708b4c" xsi:nil="true"/>
    <IconOverlay xmlns="http://schemas.microsoft.com/sharepoint/v4" xsi:nil="true"/>
    <ef109fd36bcf4bcd9dd945731030600b xmlns="230e9df3-be65-4c73-a93b-d1236ebd677e">
      <Terms xmlns="http://schemas.microsoft.com/office/infopath/2007/PartnerControls"/>
    </ef109fd36bcf4bcd9dd945731030600b>
    <PublishDate xmlns="ad820760-4664-4be3-bee2-f8b9a6708b4c" xsi:nil="true"/>
    <LCA_x0020_Approved xmlns="230e9df3-be65-4c73-a93b-d1236ebd677e">
      <UserInfo>
        <DisplayName/>
        <AccountId xsi:nil="true"/>
        <AccountType/>
      </UserInfo>
    </LCA_x0020_Approved>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bf80e81150e248c48aa8cffdf0021a1f>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http://infopedia/kc02/media/Thumbnails/Internet%20of%20Things%20Domain/KC02-23-82490/Microsoft%20Azure%20IoT%20Suite%20Technical%20L200%20Deck.png</Url>
      <Description>/kc02/media/Thumbnails/Internet of Things Domain/KC02-23-82490/Microsoft Azure IoT Suite Technical L200 Deck.png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Cloud Platform (solution)</TermName>
          <TermId xmlns="http://schemas.microsoft.com/office/infopath/2007/PartnerControls">8e62087a-5af4-429b-974d-d6aee352a28f</TermId>
        </TermInfo>
        <TermInfo xmlns="http://schemas.microsoft.com/office/infopath/2007/PartnerControls">
          <TermName xmlns="http://schemas.microsoft.com/office/infopath/2007/PartnerControls">New Conversation</TermName>
          <TermId xmlns="http://schemas.microsoft.com/office/infopath/2007/PartnerControls">5ae50351-4e19-465d-a34a-e592b7a56769</TermId>
        </TermInfo>
        <TermInfo xmlns="http://schemas.microsoft.com/office/infopath/2007/PartnerControls">
          <TermName xmlns="http://schemas.microsoft.com/office/infopath/2007/PartnerControls">Internet of Your Things</TermName>
          <TermId xmlns="http://schemas.microsoft.com/office/infopath/2007/PartnerControls">cb3354bd-6d29-4656-83fb-4e192665ca2b</TermId>
        </TermInfo>
      </Terms>
    </i0d941ee1e744ffea7aeee9924c91cbb>
    <PublishingExpirationDate xmlns="http://schemas.microsoft.com/sharepoint/v3" xsi:nil="true"/>
    <RoutingRuleDescription xmlns="http://schemas.microsoft.com/sharepoint/v3" xsi:nil="true"/>
    <DocumentSetKcId xmlns="ad820760-4664-4be3-bee2-f8b9a6708b4c">82490</DocumentSetKcId>
    <CoOwner xmlns="ad820760-4664-4be3-bee2-f8b9a6708b4c">
      <UserInfo>
        <DisplayName>i:0#.w|redmond\v-pebouc</DisplayName>
        <AccountId>27606</AccountId>
        <AccountType/>
      </UserInfo>
      <UserInfo>
        <DisplayName>i:0#.w|redmond\v-danaja</DisplayName>
        <AccountId>168825</AccountId>
        <AccountType/>
      </UserInfo>
      <UserInfo>
        <DisplayName>i:0#.w|redmond\v-milaws</DisplayName>
        <AccountId>174984</AccountId>
        <AccountType/>
      </UserInfo>
      <UserInfo>
        <DisplayName>i:0#.w|redmond\v-anmarv</DisplayName>
        <AccountId>62976</AccountId>
        <AccountType/>
      </UserInfo>
    </CoOwner>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TaxCatchAll xmlns="230e9df3-be65-4c73-a93b-d1236ebd677e">
      <Value>2189</Value>
      <Value>216</Value>
      <Value>2935</Value>
      <Value>329</Value>
      <Value>2282</Value>
      <Value>2416</Value>
      <Value>2654</Value>
    </TaxCatchAll>
    <mb88723863e1404388ba3733387d48df xmlns="230e9df3-be65-4c73-a93b-d1236ebd677e">
      <Terms xmlns="http://schemas.microsoft.com/office/infopath/2007/PartnerControls"/>
    </mb88723863e1404388ba3733387d48df>
    <b1337ea954344dcfb0425a10eee4daa8 xmlns="ad820760-4664-4be3-bee2-f8b9a6708b4c">
      <Terms xmlns="http://schemas.microsoft.com/office/infopath/2007/PartnerControls"/>
    </b1337ea954344dcfb0425a10eee4daa8>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Microsoft Azure platform</TermName>
          <TermId xmlns="http://schemas.microsoft.com/office/infopath/2007/PartnerControls">df6aaec2-d07c-4319-b510-15a691aea35b</TermId>
        </TermInfo>
      </Terms>
    </m6c7b4717b6346e6a075a59dd47eac69>
    <_dlc_DocId xmlns="230e9df3-be65-4c73-a93b-d1236ebd677e">KC02-23-83189</_dlc_DocId>
    <_dlc_DocIdUrl xmlns="230e9df3-be65-4c73-a93b-d1236ebd677e">
      <Url>http://infopedia/kc02/docstore/_layouts/DocIdRedir.aspx?ID=KC02-23-83189</Url>
      <Description>KC02-23-83189</Description>
    </_dlc_DocIdUrl>
    <AverageRating xmlns="http://schemas.microsoft.com/sharepoint/v3" xsi:nil="true"/>
  </documentManagement>
</p:properties>
</file>

<file path=customXml/item4.xml><?xml version="1.0" encoding="utf-8"?>
<ct:contentTypeSchema xmlns:ct="http://schemas.microsoft.com/office/2006/metadata/contentType" xmlns:ma="http://schemas.microsoft.com/office/2006/metadata/properties/metaAttributes" ct:_="" ma:_="" ma:contentTypeName="KCDoc" ma:contentTypeID="0x0101000E4CB7077FEE4FF7AE86D4A500EEC7800300C6CD36C6B4DAA64EAACFCCF5D9298AA000B09CC05C6355444CB49B4B62F83D23B8" ma:contentTypeVersion="43" ma:contentTypeDescription="" ma:contentTypeScope="" ma:versionID="529c3d1a1ff7547e8cab9af9dc74631e">
  <xsd:schema xmlns:xsd="http://www.w3.org/2001/XMLSchema" xmlns:xs="http://www.w3.org/2001/XMLSchema" xmlns:p="http://schemas.microsoft.com/office/2006/metadata/properties" xmlns:ns1="http://schemas.microsoft.com/sharepoint/v3" xmlns:ns2="230e9df3-be65-4c73-a93b-d1236ebd677e" xmlns:ns3="ad820760-4664-4be3-bee2-f8b9a6708b4c" xmlns:ns4="http://schemas.microsoft.com/sharepoint/v4" targetNamespace="http://schemas.microsoft.com/office/2006/metadata/properties" ma:root="true" ma:fieldsID="d263f6792e3b868d0f42c9b986651ab9" ns1:_="" ns2:_="" ns3:_="" ns4:_="">
    <xsd:import namespace="http://schemas.microsoft.com/sharepoint/v3"/>
    <xsd:import namespace="230e9df3-be65-4c73-a93b-d1236ebd677e"/>
    <xsd:import namespace="ad820760-4664-4be3-bee2-f8b9a6708b4c"/>
    <xsd:import namespace="http://schemas.microsoft.com/sharepoint/v4"/>
    <xsd:element name="properties">
      <xsd:complexType>
        <xsd:sequence>
          <xsd:element name="documentManagement">
            <xsd:complexType>
              <xsd:all>
                <xsd:element ref="ns2:DocumentDescription" minOccurs="0"/>
                <xsd:element ref="ns3:PublishDate" minOccurs="0"/>
                <xsd:element ref="ns1:PublishingExpirationDate" minOccurs="0"/>
                <xsd:element ref="ns1:AverageRating" minOccurs="0"/>
                <xsd:element ref="ns2:Thumbnail1" minOccurs="0"/>
                <xsd:element ref="ns1:PublishingPageContent" minOccurs="0"/>
                <xsd:element ref="ns1:RatingCount" minOccurs="0"/>
                <xsd:element ref="ns2:Owner" minOccurs="0"/>
                <xsd:element ref="ns2:LCA_x0020_Approved" minOccurs="0"/>
                <xsd:element ref="ns2:Expire_x0020_Review" minOccurs="0"/>
                <xsd:element ref="ns3:DocumentSetKcId" minOccurs="0"/>
                <xsd:element ref="ns3:CoOwner" minOccurs="0"/>
                <xsd:element ref="ns3:MediaTitle" minOccurs="0"/>
                <xsd:element ref="ns2:hd9637eefc984b85b6097c6374e15725" minOccurs="0"/>
                <xsd:element ref="ns2:l3c3ea61849e4288a8acc49bb5388e8c" minOccurs="0"/>
                <xsd:element ref="ns1:RoutingRuleDescription" minOccurs="0"/>
                <xsd:element ref="ns2:i0d941ee1e744ffea7aeee9924c91cbb" minOccurs="0"/>
                <xsd:element ref="ns2:TaxCatchAllLabel" minOccurs="0"/>
                <xsd:element ref="ns2:k21a64daf20d4502b2796a1c6b8ce6c8" minOccurs="0"/>
                <xsd:element ref="ns2:TaxCatchAll" minOccurs="0"/>
                <xsd:element ref="ns2:ef109fd36bcf4bcd9dd945731030600b" minOccurs="0"/>
                <xsd:element ref="ns2:mb88723863e1404388ba3733387d48df" minOccurs="0"/>
                <xsd:element ref="ns2:kf34bcdc8fc34e479d3f94c6210e8e27" minOccurs="0"/>
                <xsd:element ref="ns2:_dlc_DocIdUrl" minOccurs="0"/>
                <xsd:element ref="ns2:ec5b2ad5c27b45fb8a00a1f27c7ce1ae" minOccurs="0"/>
                <xsd:element ref="ns2:_dlc_DocIdPersistId" minOccurs="0"/>
                <xsd:element ref="ns2:b60f8d2dbb984f349d80d8196897f4d3" minOccurs="0"/>
                <xsd:element ref="ns2:ConfidentialityTaxHTField0" minOccurs="0"/>
                <xsd:element ref="ns3:ApplyWorkflowRules" minOccurs="0"/>
                <xsd:element ref="ns2:k20e0dfa74bf4e44818db03027b0ccd8" minOccurs="0"/>
                <xsd:element ref="ns2:eb54ac91059940029a3cc8a4ff5af673" minOccurs="0"/>
                <xsd:element ref="ns2:i1b478372f814787abd313030b81fcb2" minOccurs="0"/>
                <xsd:element ref="ns4:IconOverlay" minOccurs="0"/>
                <xsd:element ref="ns2:TaxKeywordTaxHTField" minOccurs="0"/>
                <xsd:element ref="ns2:od9986d31974458fb3007746ec0bce5f" minOccurs="0"/>
                <xsd:element ref="ns2:m6c7b4717b6346e6a075a59dd47eac69" minOccurs="0"/>
                <xsd:element ref="ns2:_dlc_DocId" minOccurs="0"/>
                <xsd:element ref="ns3:b1337ea954344dcfb0425a10eee4daa8" minOccurs="0"/>
                <xsd:element ref="ns2:bf80e81150e248c48aa8cffdf0021a1f" minOccurs="0"/>
                <xsd:element ref="ns2:m6d26e40ac264097a006193f92232e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ExpirationDate" ma:index="4" nillable="true" ma:displayName="Scheduling End Date" ma:internalName="PublishingExpirationDate">
      <xsd:simpleType>
        <xsd:restriction base="dms:Unknown"/>
      </xsd:simpleType>
    </xsd:element>
    <xsd:element name="AverageRating" ma:index="5" nillable="true" ma:displayName="Rating (0-5)" ma:decimals="2" ma:description="Average value of all the ratings that have been submitted" ma:internalName="AverageRating" ma:readOnly="true">
      <xsd:simpleType>
        <xsd:restriction base="dms:Number"/>
      </xsd:simpleType>
    </xsd:element>
    <xsd:element name="PublishingPageContent" ma:index="13" nillable="true" ma:displayName="Page Content" ma:internalName="PublishingPageContent">
      <xsd:simpleType>
        <xsd:restriction base="dms:Unknown"/>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RoutingRuleDescription" ma:index="36" nillable="true" ma:displayName="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Description" ma:description="Alternate description for documents that can be used for display." ma:internalName="DocumentDescription">
      <xsd:simpleType>
        <xsd:restriction base="dms:Note"/>
      </xsd:simpleType>
    </xsd:element>
    <xsd:element name="Thumbnail1" ma:index="12"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Owner" ma:index="17"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A_x0020_Approved" ma:index="23" nillable="true" ma:displayName="LCA Approved" ma:description="This field is for the name of the person from LCA that reviewed and approved the content." ma:list="UserInfo" ma:SharePointGroup="0" ma:internalName="LCA_x0020_Approved"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28" nillable="true" ma:displayName="Expiration" ma:format="DateOnly" ma:indexed="true" ma:internalName="Expire_x0020_Review" ma:readOnly="false">
      <xsd:simpleType>
        <xsd:restriction base="dms:DateTime"/>
      </xsd:simpleType>
    </xsd:element>
    <xsd:element name="hd9637eefc984b85b6097c6374e15725" ma:index="34" nillable="true" ma:taxonomy="true" ma:internalName="hd9637eefc984b85b6097c6374e15725" ma:taxonomyFieldName="ItemType" ma:displayName="SMSG Item Type" ma:readOnly="fals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l3c3ea61849e4288a8acc49bb5388e8c" ma:index="35" nillable="true" ma:taxonomy="true" ma:internalName="l3c3ea61849e4288a8acc49bb5388e8c" ma:taxonomyFieldName="Groups" ma:displayName="SMSG Groups" ma:readOnly="false"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37" nillable="true" ma:taxonomy="true" ma:internalName="i0d941ee1e744ffea7aeee9924c91cbb" ma:taxonomyFieldName="BusinessArchitecture" ma:displayName="SMSG Business Architecture" ma:readOnly="fals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axCatchAllLabel" ma:index="38" nillable="true" ma:displayName="Taxonomy Catch All Column1" ma:hidden="true" ma:list="{341bdb36-d19b-4bce-9fa6-6145346cf024}" ma:internalName="TaxCatchAllLabel" ma:readOnly="true" ma:showField="CatchAllDataLabel"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k21a64daf20d4502b2796a1c6b8ce6c8" ma:index="40" nillable="true" ma:taxonomy="true" ma:internalName="k21a64daf20d4502b2796a1c6b8ce6c8" ma:taxonomyFieldName="Industries" ma:displayName="SMSG Industries" ma:readOnly="false"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TaxCatchAll" ma:index="41" nillable="true" ma:displayName="Taxonomy Catch All Column" ma:hidden="true" ma:list="{341bdb36-d19b-4bce-9fa6-6145346cf024}" ma:internalName="TaxCatchAll" ma:showField="CatchAllData"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ef109fd36bcf4bcd9dd945731030600b" ma:index="42" nillable="true" ma:taxonomy="true" ma:internalName="ef109fd36bcf4bcd9dd945731030600b" ma:taxonomyFieldName="Region" ma:displayName="SMSG Region" ma:readOnly="false"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mb88723863e1404388ba3733387d48df" ma:index="43" nillable="true" ma:taxonomy="true" ma:internalName="mb88723863e1404388ba3733387d48df" ma:taxonomyFieldName="Audiences" ma:displayName="SMSG Customer Audiences" ma:readOnly="false"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kf34bcdc8fc34e479d3f94c6210e8e27" ma:index="44" nillable="true" ma:taxonomy="true" ma:internalName="kf34bcdc8fc34e479d3f94c6210e8e27" ma:taxonomyFieldName="Competitors" ma:displayName="SMSG Competition" ma:readOnly="false"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_dlc_DocIdUrl" ma:index="4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ec5b2ad5c27b45fb8a00a1f27c7ce1ae" ma:index="46" nillable="true" ma:taxonomy="true" ma:internalName="ec5b2ad5c27b45fb8a00a1f27c7ce1ae" ma:taxonomyFieldName="Partners" ma:displayName="SMSG Partners" ma:readOnly="false"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_dlc_DocIdPersistId" ma:index="47" nillable="true" ma:displayName="Persist ID" ma:description="Keep ID on add." ma:hidden="true" ma:internalName="_dlc_DocIdPersistId" ma:readOnly="true">
      <xsd:simpleType>
        <xsd:restriction base="dms:Boolean"/>
      </xsd:simpleType>
    </xsd:element>
    <xsd:element name="b60f8d2dbb984f349d80d8196897f4d3" ma:index="48" nillable="true" ma:taxonomy="true" ma:internalName="b60f8d2dbb984f349d80d8196897f4d3" ma:taxonomyFieldName="Roles" ma:displayName="SMSG Roles" ma:readOnly="false"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ConfidentialityTaxHTField0" ma:index="49" nillable="true" ma:taxonomy="true" ma:internalName="ConfidentialityTaxHTField0" ma:taxonomyFieldName="Confidentiality" ma:displayName="Confidentiality" ma:indexed="true" ma:readOnly="false" ma:default="1;#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k20e0dfa74bf4e44818db03027b0ccd8" ma:index="51" nillable="true" ma:taxonomy="true" ma:internalName="k20e0dfa74bf4e44818db03027b0ccd8" ma:taxonomyFieldName="Segments" ma:displayName="SMSG Customer Segments" ma:readOnly="false"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eb54ac91059940029a3cc8a4ff5af673" ma:index="53" nillable="true" ma:taxonomy="true" ma:internalName="eb54ac91059940029a3cc8a4ff5af673" ma:taxonomyFieldName="SMSGDomain" ma:displayName="SMSG Domain" ma:readOnly="false"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i1b478372f814787abd313030b81fcb2" ma:index="54" nillable="true" ma:taxonomy="true" ma:internalName="i1b478372f814787abd313030b81fcb2" ma:taxonomyFieldName="ActivitiesAndPrograms" ma:displayName="SMSG Activities &amp; Programs" ma:readOnly="false"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TaxKeywordTaxHTField" ma:index="58"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od9986d31974458fb3007746ec0bce5f" ma:index="59"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m6c7b4717b6346e6a075a59dd47eac69" ma:index="60" nillable="true" ma:taxonomy="true" ma:internalName="m6c7b4717b6346e6a075a59dd47eac69" ma:taxonomyFieldName="Topics" ma:displayName="SMSG Topics" ma:readOnly="false"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_dlc_DocId" ma:index="61"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5" nillable="true" ma:taxonomy="true" ma:internalName="bf80e81150e248c48aa8cffdf0021a1f" ma:taxonomyFieldName="Products" ma:displayName="SMSG Products &amp; Technologies" ma:readOnly="false"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6d26e40ac264097a006193f92232ece" ma:index="66" nillable="true" ma:taxonomy="true" ma:internalName="m6d26e40ac264097a006193f92232ece" ma:taxonomyFieldName="TechnicalLevel" ma:displayName="Technical Level" ma:readOnly="false"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d820760-4664-4be3-bee2-f8b9a6708b4c" elementFormDefault="qualified">
    <xsd:import namespace="http://schemas.microsoft.com/office/2006/documentManagement/types"/>
    <xsd:import namespace="http://schemas.microsoft.com/office/infopath/2007/PartnerControls"/>
    <xsd:element name="PublishDate" ma:index="3" nillable="true" ma:displayName="PublishDate" ma:description="Used in Blog Posts and documents." ma:format="DateOnly" ma:indexed="true" ma:internalName="PublishDate">
      <xsd:simpleType>
        <xsd:restriction base="dms:DateTime"/>
      </xsd:simpleType>
    </xsd:element>
    <xsd:element name="DocumentSetKcId" ma:index="31" nillable="true" ma:displayName="DocumentSetKcId" ma:description="Custom Column used to capture Document ID to share with DocumentSet Contents" ma:indexed="true" ma:internalName="DocumentSetKcId" ma:readOnly="false">
      <xsd:simpleType>
        <xsd:restriction base="dms:Text">
          <xsd:maxLength value="255"/>
        </xsd:restriction>
      </xsd:simpleType>
    </xsd:element>
    <xsd:element name="CoOwner" ma:index="32" nillable="true" ma:displayName="Co-Owner" ma:description="Co-Owner" ma:list="UserInfo" ma:SharePointGroup="0" ma:internalName="CoOwner" ma:readOnly="fals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Title" ma:index="33" nillable="true" ma:displayName="BlogPostID" ma:description="Blog Post ID to link documents on the blog post." ma:internalName="MediaTitle" ma:readOnly="false">
      <xsd:simpleType>
        <xsd:restriction base="dms:Text">
          <xsd:maxLength value="255"/>
        </xsd:restriction>
      </xsd:simpleType>
    </xsd:element>
    <xsd:element name="ApplyWorkflowRules" ma:index="50" nillable="true" ma:displayName="ApplyWorkflowRules" ma:default="Yes" ma:description="This columns is used to help to apply the workflow rules on Document Sets / Documents. by Default the Value is Yes" ma:format="Dropdown" ma:hidden="true" ma:internalName="ApplyWorkflowRules" ma:readOnly="false">
      <xsd:simpleType>
        <xsd:restriction base="dms:Choice">
          <xsd:enumeration value="Yes"/>
          <xsd:enumeration value="No"/>
        </xsd:restriction>
      </xsd:simpleType>
    </xsd:element>
    <xsd:element name="b1337ea954344dcfb0425a10eee4daa8" ma:index="63" nillable="true" ma:taxonomy="true" ma:internalName="b1337ea954344dcfb0425a10eee4daa8" ma:taxonomyFieldName="EnterpriseDomainTags" ma:displayName="EnterpriseDomainTags" ma:default="" ma:fieldId="{b1337ea9-5434-4dcf-b042-5a10eee4daa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55"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haredContentType xmlns="Microsoft.SharePoint.Taxonomy.ContentTypeSync" SourceId="e385fb40-52d4-4fae-9c5b-3e8ff8a5878e" ContentTypeId="0x0101000E4CB7077FEE4FF7AE86D4A500EEC78003" PreviousValue="false"/>
</file>

<file path=customXml/itemProps1.xml><?xml version="1.0" encoding="utf-8"?>
<ds:datastoreItem xmlns:ds="http://schemas.openxmlformats.org/officeDocument/2006/customXml" ds:itemID="{7E055D06-B0D3-405C-9B0B-F63DDD4FB76B}">
  <ds:schemaRefs>
    <ds:schemaRef ds:uri="http://schemas.microsoft.com/sharepoint/v3/contenttype/forms"/>
  </ds:schemaRefs>
</ds:datastoreItem>
</file>

<file path=customXml/itemProps2.xml><?xml version="1.0" encoding="utf-8"?>
<ds:datastoreItem xmlns:ds="http://schemas.openxmlformats.org/officeDocument/2006/customXml" ds:itemID="{AEAA5731-50D5-4547-A531-54BCEAB101C6}">
  <ds:schemaRefs>
    <ds:schemaRef ds:uri="http://schemas.microsoft.com/sharepoint/events"/>
  </ds:schemaRefs>
</ds:datastoreItem>
</file>

<file path=customXml/itemProps3.xml><?xml version="1.0" encoding="utf-8"?>
<ds:datastoreItem xmlns:ds="http://schemas.openxmlformats.org/officeDocument/2006/customXml" ds:itemID="{3F3831CB-CDE6-48BE-B18A-212770FE15B2}">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schemas.microsoft.com/sharepoint/v3"/>
    <ds:schemaRef ds:uri="230e9df3-be65-4c73-a93b-d1236ebd677e"/>
    <ds:schemaRef ds:uri="http://purl.org/dc/terms/"/>
    <ds:schemaRef ds:uri="http://schemas.microsoft.com/sharepoint/v4"/>
    <ds:schemaRef ds:uri="ad820760-4664-4be3-bee2-f8b9a6708b4c"/>
    <ds:schemaRef ds:uri="http://www.w3.org/XML/1998/namespace"/>
    <ds:schemaRef ds:uri="http://purl.org/dc/dcmitype/"/>
  </ds:schemaRefs>
</ds:datastoreItem>
</file>

<file path=customXml/itemProps4.xml><?xml version="1.0" encoding="utf-8"?>
<ds:datastoreItem xmlns:ds="http://schemas.openxmlformats.org/officeDocument/2006/customXml" ds:itemID="{8B3848AD-07F4-4A63-B11D-01C4FC7563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ad820760-4664-4be3-bee2-f8b9a6708b4c"/>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63DFDE4C-8DEF-43C1-8A96-EF60A227C318}">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8458</TotalTime>
  <Words>4000</Words>
  <Application>Microsoft Office PowerPoint</Application>
  <PresentationFormat>Widescreen</PresentationFormat>
  <Paragraphs>601</Paragraphs>
  <Slides>26</Slides>
  <Notes>20</Notes>
  <HiddenSlides>0</HiddenSlides>
  <MMClips>0</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2</vt:i4>
      </vt:variant>
      <vt:variant>
        <vt:lpstr>Slide Titles</vt:lpstr>
      </vt:variant>
      <vt:variant>
        <vt:i4>26</vt:i4>
      </vt:variant>
    </vt:vector>
  </HeadingPairs>
  <TitlesOfParts>
    <vt:vector size="46" baseType="lpstr">
      <vt:lpstr>MS PGothic</vt:lpstr>
      <vt:lpstr>MS PGothic</vt:lpstr>
      <vt:lpstr>Arial</vt:lpstr>
      <vt:lpstr>Arial Unicode MS</vt:lpstr>
      <vt:lpstr>Calibri</vt:lpstr>
      <vt:lpstr>Consolas</vt:lpstr>
      <vt:lpstr>Courier New</vt:lpstr>
      <vt:lpstr>Segoe UI</vt:lpstr>
      <vt:lpstr>Segoe UI Light</vt:lpstr>
      <vt:lpstr>Segoe UI Semibold</vt:lpstr>
      <vt:lpstr>Segoe UI Semilight</vt:lpstr>
      <vt:lpstr>Times New Roman</vt:lpstr>
      <vt:lpstr>Webdings</vt:lpstr>
      <vt:lpstr>Wingdings</vt:lpstr>
      <vt:lpstr>Bharat Blue</vt:lpstr>
      <vt:lpstr>6_3-30680_Worldwide Partner Conference 2015 </vt:lpstr>
      <vt:lpstr>FY15 Enterprise identity theme</vt:lpstr>
      <vt:lpstr>1_COLOR TEMPLATE</vt:lpstr>
      <vt:lpstr>think-cell Slide</vt:lpstr>
      <vt:lpstr>Bitmap Image</vt:lpstr>
      <vt:lpstr>IoT and Azure</vt:lpstr>
      <vt:lpstr>Agenda</vt:lpstr>
      <vt:lpstr>PowerPoint Presentation</vt:lpstr>
      <vt:lpstr>PowerPoint Presentation</vt:lpstr>
      <vt:lpstr>PowerPoint Presentation</vt:lpstr>
      <vt:lpstr>Analytics and IoT Transform data into intelligent action</vt:lpstr>
      <vt:lpstr>Connect &amp; Control Azure IoT Hub</vt:lpstr>
      <vt:lpstr>Azure IoT Hub</vt:lpstr>
      <vt:lpstr>Connect your devices to Azure</vt:lpstr>
      <vt:lpstr>IoT Hub endpoints</vt:lpstr>
      <vt:lpstr>Event Processing Azure Stream Analytics</vt:lpstr>
      <vt:lpstr>Real time event processing</vt:lpstr>
      <vt:lpstr>Working with Streaming Data</vt:lpstr>
      <vt:lpstr>Windowing Concepts</vt:lpstr>
      <vt:lpstr>Hopping Windows</vt:lpstr>
      <vt:lpstr>Add or edit jobs using simple ASA interface</vt:lpstr>
      <vt:lpstr>Data Visualization Power BI</vt:lpstr>
      <vt:lpstr>Data visualization with PowerBI</vt:lpstr>
      <vt:lpstr>Power BI Overview </vt:lpstr>
      <vt:lpstr>Data visualization with PowerBI</vt:lpstr>
      <vt:lpstr>Azure IoT Suite</vt:lpstr>
      <vt:lpstr>Tailor Azure IoT Suite to your needs using preconfigured solutions</vt:lpstr>
      <vt:lpstr>What you get with remote monitoring preconfigured solution</vt:lpstr>
      <vt:lpstr>Demo – Band on the Run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IoT Suite Technical L200 deck</dc:title>
  <dc:creator>Tim Woolford</dc:creator>
  <cp:keywords/>
  <cp:lastModifiedBy>David Gristwood</cp:lastModifiedBy>
  <cp:revision>313</cp:revision>
  <dcterms:created xsi:type="dcterms:W3CDTF">2015-09-18T19:27:52Z</dcterms:created>
  <dcterms:modified xsi:type="dcterms:W3CDTF">2016-03-09T09:11:04Z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0x0101000E4CB7077FEE4FF7AE86D4A500EEC7800300C6CD36C6B4DAA64EAACFCCF5D9298AA000B09CC05C6355444CB49B4B62F83D23B8</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Confidentiality">
    <vt:lpwstr>216;#customer ready|8986c41d-21c5-4f8f-8a12-ea4625b46858</vt:lpwstr>
  </property>
  <property fmtid="{D5CDD505-2E9C-101B-9397-08002B2CF9AE}" pid="7" name="ActivitiesAndPrograms">
    <vt:lpwstr/>
  </property>
  <property fmtid="{D5CDD505-2E9C-101B-9397-08002B2CF9AE}" pid="8" name="Segments">
    <vt:lpwstr/>
  </property>
  <property fmtid="{D5CDD505-2E9C-101B-9397-08002B2CF9AE}" pid="9" name="Partners">
    <vt:lpwstr/>
  </property>
  <property fmtid="{D5CDD505-2E9C-101B-9397-08002B2CF9AE}" pid="10" name="Topics">
    <vt:lpwstr>2189;#Microsoft Azure platform|df6aaec2-d07c-4319-b510-15a691aea35b</vt:lpwstr>
  </property>
  <property fmtid="{D5CDD505-2E9C-101B-9397-08002B2CF9AE}" pid="11" name="Groups">
    <vt:lpwstr/>
  </property>
  <property fmtid="{D5CDD505-2E9C-101B-9397-08002B2CF9AE}" pid="12" name="Industries">
    <vt:lpwstr/>
  </property>
  <property fmtid="{D5CDD505-2E9C-101B-9397-08002B2CF9AE}" pid="13" name="Roles">
    <vt:lpwstr/>
  </property>
  <property fmtid="{D5CDD505-2E9C-101B-9397-08002B2CF9AE}" pid="14" name="Competitors">
    <vt:lpwstr/>
  </property>
  <property fmtid="{D5CDD505-2E9C-101B-9397-08002B2CF9AE}" pid="15" name="SMSGDomain">
    <vt:lpwstr>2935;#Internet of Things Domain|34685f97-aa46-4d4d-881b-c9a2cde63bef;#2654;#Cloud and Enterprise|adc2fe87-c79a-4ded-a449-3f86b954069d</vt:lpwstr>
  </property>
  <property fmtid="{D5CDD505-2E9C-101B-9397-08002B2CF9AE}" pid="16" name="BusinessArchitecture">
    <vt:lpwstr>2282;#Cloud Platform (solution)|8e62087a-5af4-429b-974d-d6aee352a28f;#329;#New Conversation|5ae50351-4e19-465d-a34a-e592b7a56769;#2416;#Internet of Your Things|cb3354bd-6d29-4656-83fb-4e192665ca2b</vt:lpwstr>
  </property>
  <property fmtid="{D5CDD505-2E9C-101B-9397-08002B2CF9AE}" pid="17" name="Products">
    <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ab384387-d207-4d5b-b8a0-9ab62c8f3ea4</vt:lpwstr>
  </property>
  <property fmtid="{D5CDD505-2E9C-101B-9397-08002B2CF9AE}" pid="21" name="p1cd454bacc149bfbcfd764edd279de7">
    <vt:lpwstr/>
  </property>
  <property fmtid="{D5CDD505-2E9C-101B-9397-08002B2CF9AE}" pid="22" name="ItemType">
    <vt:lpwstr/>
  </property>
  <property fmtid="{D5CDD505-2E9C-101B-9397-08002B2CF9AE}" pid="23" name="bc28b5f076654a3b96073bbbebfeb8c9">
    <vt:lpwstr/>
  </property>
  <property fmtid="{D5CDD505-2E9C-101B-9397-08002B2CF9AE}" pid="24" name="j4d667fb28274e85b2214f6e751c8d1f">
    <vt:lpwstr/>
  </property>
  <property fmtid="{D5CDD505-2E9C-101B-9397-08002B2CF9AE}" pid="25" name="MSProducts">
    <vt:lpwstr/>
  </property>
  <property fmtid="{D5CDD505-2E9C-101B-9397-08002B2CF9AE}" pid="26" name="SMSGTags">
    <vt:lpwstr/>
  </property>
  <property fmtid="{D5CDD505-2E9C-101B-9397-08002B2CF9AE}" pid="27" name="j031aa32f4154c8c9a646efae715ebde">
    <vt:lpwstr/>
  </property>
  <property fmtid="{D5CDD505-2E9C-101B-9397-08002B2CF9AE}" pid="28" name="EnterpriseDomainTags">
    <vt:lpwstr/>
  </property>
  <property fmtid="{D5CDD505-2E9C-101B-9397-08002B2CF9AE}" pid="29" name="l311460e3fdf46688abc31ddb7bdc05a">
    <vt:lpwstr/>
  </property>
  <property fmtid="{D5CDD505-2E9C-101B-9397-08002B2CF9AE}" pid="30" name="la4444b61d19467597d63190b69ac227">
    <vt:lpwstr/>
  </property>
  <property fmtid="{D5CDD505-2E9C-101B-9397-08002B2CF9AE}" pid="31" name="MSProductsTaxHTField0">
    <vt:lpwstr/>
  </property>
  <property fmtid="{D5CDD505-2E9C-101B-9397-08002B2CF9AE}" pid="32" name="_docset_NoMedatataSyncRequired">
    <vt:lpwstr>False</vt:lpwstr>
  </property>
  <property fmtid="{D5CDD505-2E9C-101B-9397-08002B2CF9AE}" pid="33" name="Languages">
    <vt:lpwstr/>
  </property>
  <property fmtid="{D5CDD505-2E9C-101B-9397-08002B2CF9AE}" pid="34" name="messageframeworktype">
    <vt:lpwstr/>
  </property>
  <property fmtid="{D5CDD505-2E9C-101B-9397-08002B2CF9AE}" pid="35" name="MSLanguage">
    <vt:lpwstr/>
  </property>
  <property fmtid="{D5CDD505-2E9C-101B-9397-08002B2CF9AE}" pid="36" name="cb7870d3641f4a52807a63577a9c1b08">
    <vt:lpwstr/>
  </property>
  <property fmtid="{D5CDD505-2E9C-101B-9397-08002B2CF9AE}" pid="37" name="TechnicalLevel">
    <vt:lpwstr/>
  </property>
  <property fmtid="{D5CDD505-2E9C-101B-9397-08002B2CF9AE}" pid="38" name="LearningOrganization">
    <vt:lpwstr/>
  </property>
  <property fmtid="{D5CDD505-2E9C-101B-9397-08002B2CF9AE}" pid="39" name="EmployeeRole">
    <vt:lpwstr/>
  </property>
  <property fmtid="{D5CDD505-2E9C-101B-9397-08002B2CF9AE}" pid="40" name="LearningDeliveryMethod">
    <vt:lpwstr/>
  </property>
  <property fmtid="{D5CDD505-2E9C-101B-9397-08002B2CF9AE}" pid="41" name="SalesGeography">
    <vt:lpwstr/>
  </property>
  <property fmtid="{D5CDD505-2E9C-101B-9397-08002B2CF9AE}" pid="42" name="WorkflowChangePath">
    <vt:lpwstr>4c942473-d120-4286-a51a-b65ad3d92ffb,18;</vt:lpwstr>
  </property>
</Properties>
</file>